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26"/>
  </p:notesMasterIdLst>
  <p:sldIdLst>
    <p:sldId id="256" r:id="rId2"/>
    <p:sldId id="312" r:id="rId3"/>
    <p:sldId id="313" r:id="rId4"/>
    <p:sldId id="258" r:id="rId5"/>
    <p:sldId id="259" r:id="rId6"/>
    <p:sldId id="261" r:id="rId7"/>
    <p:sldId id="300" r:id="rId8"/>
    <p:sldId id="301" r:id="rId9"/>
    <p:sldId id="302" r:id="rId10"/>
    <p:sldId id="262" r:id="rId11"/>
    <p:sldId id="310" r:id="rId12"/>
    <p:sldId id="263" r:id="rId13"/>
    <p:sldId id="303" r:id="rId14"/>
    <p:sldId id="308" r:id="rId15"/>
    <p:sldId id="305" r:id="rId16"/>
    <p:sldId id="309" r:id="rId17"/>
    <p:sldId id="306" r:id="rId18"/>
    <p:sldId id="307" r:id="rId19"/>
    <p:sldId id="264" r:id="rId20"/>
    <p:sldId id="311" r:id="rId21"/>
    <p:sldId id="314" r:id="rId22"/>
    <p:sldId id="304" r:id="rId23"/>
    <p:sldId id="266" r:id="rId24"/>
    <p:sldId id="278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D16616-E7A5-4F3B-8695-F2D9C277CAEF}">
  <a:tblStyle styleId="{C5D16616-E7A5-4F3B-8695-F2D9C277CA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604" autoAdjust="0"/>
  </p:normalViewPr>
  <p:slideViewPr>
    <p:cSldViewPr snapToGrid="0">
      <p:cViewPr varScale="1">
        <p:scale>
          <a:sx n="88" d="100"/>
          <a:sy n="88" d="100"/>
        </p:scale>
        <p:origin x="6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e7f9c668d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e7f9c668d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Jupyter</a:t>
            </a:r>
            <a:r>
              <a:rPr lang="en-US" dirty="0"/>
              <a:t> Notebook #1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456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e7f9c668d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e7f9c668d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97151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9403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6387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Google Shape;2541;ge7b3cc9d3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2" name="Google Shape;2542;ge7b3cc9d3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030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e7b3cc9d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e7b3cc9d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21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# TNG galaxies may have 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a weaker connection between galaxy morphology and color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 than observed at z∼0, reflected in a possible excess of red disk-like galaxies in the simulations (Rodriguez-Gomez+ 2018, although see </a:t>
            </a:r>
            <a:r>
              <a:rPr lang="en-US" sz="1100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Tacchella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+ 2019)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# TNG galaxies exhibit a somewhat sharper trend than observations in 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quenched fraction vs. galaxy stellar mass for M⋆∈10</a:t>
            </a:r>
            <a:r>
              <a:rPr lang="en-US" sz="1100" b="1" baseline="30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10−11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M</a:t>
            </a:r>
            <a:r>
              <a:rPr lang="en-US" sz="1100" b="1" baseline="-2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⊙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100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Donnari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+ 2019 and </a:t>
            </a:r>
            <a:r>
              <a:rPr lang="en-US" sz="1100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Donnari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+ 2020b), and similarly in the 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relation between </a:t>
            </a:r>
            <a:r>
              <a:rPr lang="en-US" sz="1100" b="1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sSFR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 and M</a:t>
            </a:r>
            <a:r>
              <a:rPr lang="en-US" sz="1100" b="1" baseline="-250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BH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 at low redshift (Terrazas+ 2020).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# locus of the 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galaxy star-forming main sequence 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is below the face-value observed SFMS at 1≲z≲2, modulo known inconsistencies with e.g. the observed stellar mass function (</a:t>
            </a:r>
            <a:r>
              <a:rPr lang="en-US" sz="1100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Donnari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+ 2019a). 	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# </a:t>
            </a:r>
            <a:r>
              <a:rPr lang="en-US" sz="1100" b="1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H2 mass content of massive TNG galaxies </a:t>
            </a:r>
            <a:r>
              <a:rPr lang="en-US" sz="11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at z=1−3 may be lower than implied by ALMA observations (Popping+ 2019) and sub-mm galaxy demographics (Hayward+ 2020).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455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e7f9c668d6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e7f9c668d6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Explore data access page: https://www.tng-project.org/data/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3513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2" name="Google Shape;92;p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3" name="Google Shape;93;p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4" name="Google Shape;94;p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5" name="Google Shape;95;p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6" name="Google Shape;96;p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7" name="Google Shape;97;p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8" name="Google Shape;98;p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0" name="Google Shape;100;p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1" name="Google Shape;101;p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2" name="Google Shape;102;p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4" name="Google Shape;104;p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05" name="Google Shape;105;p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7" name="Google Shape;147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8" name="Google Shape;148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9" name="Google Shape;149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0" name="Google Shape;150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1" name="Google Shape;151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2" name="Google Shape;152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3" name="Google Shape;153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1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5" name="Google Shape;235;p1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subTitle" idx="5"/>
          </p:nvPr>
        </p:nvSpPr>
        <p:spPr>
          <a:xfrm>
            <a:off x="2624725" y="13475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9" name="Google Shape;239;p1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0" name="Google Shape;240;p1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1" name="Google Shape;241;p1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3" name="Google Shape;243;p1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4" name="Google Shape;244;p1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5" name="Google Shape;245;p1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6" name="Google Shape;246;p1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7" name="Google Shape;247;p1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8" name="Google Shape;248;p1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9" name="Google Shape;249;p1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0" name="Google Shape;250;p1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1" name="Google Shape;251;p1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2" name="Google Shape;252;p1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3" name="Google Shape;253;p1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1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4" name="Google Shape;344;p1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" name="Google Shape;345;p1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3" name="Google Shape;353;p19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2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2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9" name="Google Shape;399;p22"/>
          <p:cNvSpPr txBox="1">
            <a:spLocks noGrp="1"/>
          </p:cNvSpPr>
          <p:nvPr>
            <p:ph type="subTitle" idx="1"/>
          </p:nvPr>
        </p:nvSpPr>
        <p:spPr>
          <a:xfrm>
            <a:off x="2064825" y="1695725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0" name="Google Shape;400;p22"/>
          <p:cNvSpPr txBox="1">
            <a:spLocks noGrp="1"/>
          </p:cNvSpPr>
          <p:nvPr>
            <p:ph type="subTitle" idx="2"/>
          </p:nvPr>
        </p:nvSpPr>
        <p:spPr>
          <a:xfrm>
            <a:off x="1570575" y="126102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01" name="Google Shape;401;p2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" name="Google Shape;402;p2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" name="Google Shape;403;p2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" name="Google Shape;404;p2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" name="Google Shape;405;p2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6" name="Google Shape;406;p2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" name="Google Shape;407;p2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8" name="Google Shape;408;p2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9" name="Google Shape;409;p2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" name="Google Shape;410;p2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" name="Google Shape;411;p2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" name="Google Shape;412;p2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" name="Google Shape;413;p2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" name="Google Shape;414;p2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5" name="Google Shape;415;p22"/>
          <p:cNvSpPr txBox="1"/>
          <p:nvPr/>
        </p:nvSpPr>
        <p:spPr>
          <a:xfrm>
            <a:off x="2912425" y="3087263"/>
            <a:ext cx="4418100" cy="6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CREDITS: This presentation template was created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including icons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and infographics &amp; images by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u="sng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1" r:id="rId7"/>
    <p:sldLayoutId id="2147483665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ng-project.org/data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552225" y="1166234"/>
            <a:ext cx="7442376" cy="16741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kern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Exploring </a:t>
            </a:r>
            <a:r>
              <a:rPr lang="en-US" sz="2800" kern="0" dirty="0" err="1">
                <a:solidFill>
                  <a:schemeClr val="tx2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IllustrisTNG</a:t>
            </a:r>
            <a:r>
              <a:rPr lang="en-US" sz="2800" kern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simulations to derive </a:t>
            </a:r>
            <a:r>
              <a:rPr lang="en-US" sz="2800" kern="0" dirty="0">
                <a:solidFill>
                  <a:schemeClr val="bg2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observationally comparable </a:t>
            </a:r>
            <a:r>
              <a:rPr lang="en-US" sz="2800" kern="0" dirty="0">
                <a:solidFill>
                  <a:schemeClr val="accent2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star formation rates </a:t>
            </a:r>
            <a:r>
              <a:rPr lang="en-US" sz="2800" kern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(and </a:t>
            </a:r>
            <a:r>
              <a:rPr lang="en-US" sz="2800" kern="0" dirty="0">
                <a:solidFill>
                  <a:schemeClr val="accent1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metallicities</a:t>
            </a:r>
            <a:r>
              <a:rPr lang="en-US" sz="2800" kern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?)</a:t>
            </a:r>
            <a:endParaRPr lang="en-US" sz="2800" dirty="0">
              <a:solidFill>
                <a:schemeClr val="accent6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2079024" y="2941589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Bryanne McDonough &amp; Olivia Curtis &gt;</a:t>
            </a:r>
            <a:endParaRPr dirty="0"/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TNG_workshop.py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title.info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3E5D7A-BBEF-16E4-1055-BA06556D6B6F}"/>
              </a:ext>
            </a:extLst>
          </p:cNvPr>
          <p:cNvSpPr txBox="1"/>
          <p:nvPr/>
        </p:nvSpPr>
        <p:spPr>
          <a:xfrm>
            <a:off x="3820846" y="726431"/>
            <a:ext cx="46565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www.tng-project.org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A166B85-6788-E449-188E-6EC815097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333" y="3618733"/>
            <a:ext cx="1401115" cy="1401115"/>
          </a:xfrm>
          <a:prstGeom prst="rect">
            <a:avLst/>
          </a:prstGeom>
        </p:spPr>
      </p:pic>
      <p:sp>
        <p:nvSpPr>
          <p:cNvPr id="12" name="Google Shape;642;p34">
            <a:extLst>
              <a:ext uri="{FF2B5EF4-FFF2-40B4-BE49-F238E27FC236}">
                <a16:creationId xmlns:a16="http://schemas.microsoft.com/office/drawing/2014/main" id="{FF31613C-494C-869F-C174-CE112ECE088F}"/>
              </a:ext>
            </a:extLst>
          </p:cNvPr>
          <p:cNvSpPr txBox="1"/>
          <p:nvPr/>
        </p:nvSpPr>
        <p:spPr>
          <a:xfrm>
            <a:off x="4113111" y="3881000"/>
            <a:ext cx="3617364" cy="785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Request API key -&gt; 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6" name="Google Shape;576;p33"/>
          <p:cNvCxnSpPr>
            <a:stCxn id="577" idx="1"/>
            <a:endCxn id="578" idx="1"/>
          </p:cNvCxnSpPr>
          <p:nvPr/>
        </p:nvCxnSpPr>
        <p:spPr>
          <a:xfrm>
            <a:off x="2798125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" name="Google Shape;579;p33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this </a:t>
            </a:r>
            <a:r>
              <a:rPr lang="en">
                <a:solidFill>
                  <a:schemeClr val="accent2"/>
                </a:solidFill>
              </a:rPr>
              <a:t>‘Topic About ?’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grpSp>
        <p:nvGrpSpPr>
          <p:cNvPr id="580" name="Google Shape;580;p33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581" name="Google Shape;581;p33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82" name="Google Shape;582;p33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3" name="Google Shape;583;p33"/>
          <p:cNvSpPr txBox="1"/>
          <p:nvPr/>
        </p:nvSpPr>
        <p:spPr>
          <a:xfrm>
            <a:off x="1642225" y="127646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Languages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4" name="Google Shape;584;p33"/>
          <p:cNvSpPr txBox="1"/>
          <p:nvPr/>
        </p:nvSpPr>
        <p:spPr>
          <a:xfrm>
            <a:off x="1642225" y="2982667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Create a web page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5" name="Google Shape;585;p33"/>
          <p:cNvSpPr txBox="1"/>
          <p:nvPr/>
        </p:nvSpPr>
        <p:spPr>
          <a:xfrm>
            <a:off x="209275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Html</a:t>
            </a:r>
            <a:endParaRPr sz="16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7" name="Google Shape;577;p33"/>
          <p:cNvSpPr/>
          <p:nvPr/>
        </p:nvSpPr>
        <p:spPr>
          <a:xfrm>
            <a:off x="2798125" y="1880842"/>
            <a:ext cx="7782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3"/>
          <p:cNvSpPr txBox="1"/>
          <p:nvPr/>
        </p:nvSpPr>
        <p:spPr>
          <a:xfrm>
            <a:off x="2092750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 in the entire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8" name="Google Shape;578;p33"/>
          <p:cNvSpPr txBox="1"/>
          <p:nvPr/>
        </p:nvSpPr>
        <p:spPr>
          <a:xfrm>
            <a:off x="3963000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60%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87" name="Google Shape;587;p33"/>
          <p:cNvCxnSpPr>
            <a:stCxn id="588" idx="1"/>
            <a:endCxn id="589" idx="1"/>
          </p:cNvCxnSpPr>
          <p:nvPr/>
        </p:nvCxnSpPr>
        <p:spPr>
          <a:xfrm>
            <a:off x="5745650" y="1948192"/>
            <a:ext cx="1164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0" name="Google Shape;590;p33"/>
          <p:cNvSpPr txBox="1"/>
          <p:nvPr/>
        </p:nvSpPr>
        <p:spPr>
          <a:xfrm>
            <a:off x="504027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Css</a:t>
            </a:r>
            <a:endParaRPr sz="16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8" name="Google Shape;588;p33"/>
          <p:cNvSpPr/>
          <p:nvPr/>
        </p:nvSpPr>
        <p:spPr>
          <a:xfrm>
            <a:off x="5745650" y="1880842"/>
            <a:ext cx="5061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3"/>
          <p:cNvSpPr txBox="1"/>
          <p:nvPr/>
        </p:nvSpPr>
        <p:spPr>
          <a:xfrm>
            <a:off x="5040275" y="2094788"/>
            <a:ext cx="2735100" cy="7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The Earth is the only one that harbors life in the Solar System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9" name="Google Shape;589;p33"/>
          <p:cNvSpPr txBox="1"/>
          <p:nvPr/>
        </p:nvSpPr>
        <p:spPr>
          <a:xfrm>
            <a:off x="6910525" y="1778992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40%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592" name="Google Shape;592;p33"/>
          <p:cNvGrpSpPr/>
          <p:nvPr/>
        </p:nvGrpSpPr>
        <p:grpSpPr>
          <a:xfrm>
            <a:off x="4288657" y="3527161"/>
            <a:ext cx="365741" cy="365763"/>
            <a:chOff x="1776263" y="1291425"/>
            <a:chExt cx="431400" cy="431375"/>
          </a:xfrm>
        </p:grpSpPr>
        <p:sp>
          <p:nvSpPr>
            <p:cNvPr id="593" name="Google Shape;593;p33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3"/>
          <p:cNvGrpSpPr/>
          <p:nvPr/>
        </p:nvGrpSpPr>
        <p:grpSpPr>
          <a:xfrm>
            <a:off x="6522835" y="3527165"/>
            <a:ext cx="365742" cy="365754"/>
            <a:chOff x="3826463" y="1356825"/>
            <a:chExt cx="366475" cy="366450"/>
          </a:xfrm>
        </p:grpSpPr>
        <p:sp>
          <p:nvSpPr>
            <p:cNvPr id="606" name="Google Shape;606;p33"/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33"/>
          <p:cNvGrpSpPr/>
          <p:nvPr/>
        </p:nvGrpSpPr>
        <p:grpSpPr>
          <a:xfrm>
            <a:off x="2188928" y="3527177"/>
            <a:ext cx="231293" cy="365730"/>
            <a:chOff x="1461488" y="3250125"/>
            <a:chExt cx="394900" cy="624325"/>
          </a:xfrm>
        </p:grpSpPr>
        <p:sp>
          <p:nvSpPr>
            <p:cNvPr id="619" name="Google Shape;619;p33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33"/>
          <p:cNvSpPr txBox="1"/>
          <p:nvPr/>
        </p:nvSpPr>
        <p:spPr>
          <a:xfrm>
            <a:off x="2479763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Venus has a nice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5" name="Google Shape;625;p33"/>
          <p:cNvSpPr txBox="1"/>
          <p:nvPr/>
        </p:nvSpPr>
        <p:spPr>
          <a:xfrm>
            <a:off x="470922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Mars is a cold place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6" name="Google Shape;626;p33"/>
          <p:cNvSpPr txBox="1"/>
          <p:nvPr/>
        </p:nvSpPr>
        <p:spPr>
          <a:xfrm>
            <a:off x="6972975" y="3459992"/>
            <a:ext cx="13929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Jupiter is a gas giant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Programming Language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8" name="Google Shape;628;p33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forbeginners.html</a:t>
            </a:r>
            <a:endParaRPr sz="1400">
              <a:solidFill>
                <a:schemeClr val="accent3"/>
              </a:solidFill>
            </a:endParaRPr>
          </a:p>
        </p:txBody>
      </p:sp>
      <p:sp>
        <p:nvSpPr>
          <p:cNvPr id="629" name="Google Shape;629;p33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3"/>
                </a:solidFill>
              </a:rPr>
              <a:t>workshop.css</a:t>
            </a:r>
            <a:endParaRPr sz="1400">
              <a:solidFill>
                <a:schemeClr val="accent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F1777-B7A8-D7E4-BA98-7D3C5285B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656"/>
            <a:ext cx="9144000" cy="489618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02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2"/>
                </a:solidFill>
              </a:rPr>
              <a:t>Data Specifications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28309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&lt; Distinguish the different types of data available 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data_specifications.info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A734013E-5721-A570-BCBC-13B5607B9CC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 sz="1400"/>
              <a:t>TNG_workshop.py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28681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Data Types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35" name="Google Shape;635;p34"/>
          <p:cNvSpPr txBox="1"/>
          <p:nvPr/>
        </p:nvSpPr>
        <p:spPr>
          <a:xfrm>
            <a:off x="1084825" y="3954425"/>
            <a:ext cx="506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6" name="Google Shape;636;p34"/>
          <p:cNvSpPr txBox="1"/>
          <p:nvPr/>
        </p:nvSpPr>
        <p:spPr>
          <a:xfrm>
            <a:off x="1630374" y="1261475"/>
            <a:ext cx="2552899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group catalogs: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7" name="Google Shape;637;p34"/>
          <p:cNvSpPr txBox="1"/>
          <p:nvPr/>
        </p:nvSpPr>
        <p:spPr>
          <a:xfrm>
            <a:off x="4077375" y="1263386"/>
            <a:ext cx="429627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Halo (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FoF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group) and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subhalo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(galaxy) properties 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8" name="Google Shape;638;p34"/>
          <p:cNvSpPr txBox="1"/>
          <p:nvPr/>
        </p:nvSpPr>
        <p:spPr>
          <a:xfrm>
            <a:off x="2068425" y="1984000"/>
            <a:ext cx="1908588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</a:t>
            </a:r>
            <a:r>
              <a:rPr lang="en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napshots:</a:t>
            </a:r>
            <a:endParaRPr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9" name="Google Shape;639;p34"/>
          <p:cNvSpPr txBox="1"/>
          <p:nvPr/>
        </p:nvSpPr>
        <p:spPr>
          <a:xfrm>
            <a:off x="3762229" y="1982681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</a:t>
            </a: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article-level data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0" name="Google Shape;640;p34"/>
          <p:cNvSpPr txBox="1"/>
          <p:nvPr/>
        </p:nvSpPr>
        <p:spPr>
          <a:xfrm>
            <a:off x="2505724" y="2706550"/>
            <a:ext cx="2529737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</a:t>
            </a:r>
            <a:r>
              <a:rPr lang="en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erger trees:</a:t>
            </a:r>
            <a:endParaRPr sz="2000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1" name="Google Shape;641;p34"/>
          <p:cNvSpPr txBox="1"/>
          <p:nvPr/>
        </p:nvSpPr>
        <p:spPr>
          <a:xfrm>
            <a:off x="4709787" y="2730574"/>
            <a:ext cx="328808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Track galaxy properties across snapshots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2" name="Google Shape;642;p34"/>
          <p:cNvSpPr txBox="1"/>
          <p:nvPr/>
        </p:nvSpPr>
        <p:spPr>
          <a:xfrm>
            <a:off x="2924773" y="3429124"/>
            <a:ext cx="2592940" cy="785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</a:t>
            </a:r>
            <a:r>
              <a:rPr lang="en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upplementary data catalogs: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3" name="Google Shape;643;p34"/>
          <p:cNvSpPr txBox="1"/>
          <p:nvPr/>
        </p:nvSpPr>
        <p:spPr>
          <a:xfrm>
            <a:off x="5162700" y="3478467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Data derived by other users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647" name="Google Shape;647;p34"/>
          <p:cNvCxnSpPr/>
          <p:nvPr/>
        </p:nvCxnSpPr>
        <p:spPr>
          <a:xfrm>
            <a:off x="1337875" y="1154900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8" name="Google Shape;648;p34"/>
          <p:cNvCxnSpPr>
            <a:cxnSpLocks/>
            <a:endCxn id="636" idx="1"/>
          </p:cNvCxnSpPr>
          <p:nvPr/>
        </p:nvCxnSpPr>
        <p:spPr>
          <a:xfrm>
            <a:off x="1337875" y="1553675"/>
            <a:ext cx="292499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0" name="Google Shape;650;p34"/>
          <p:cNvCxnSpPr/>
          <p:nvPr/>
        </p:nvCxnSpPr>
        <p:spPr>
          <a:xfrm>
            <a:off x="1337875" y="2276200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1" name="Google Shape;651;p34"/>
          <p:cNvSpPr/>
          <p:nvPr/>
        </p:nvSpPr>
        <p:spPr>
          <a:xfrm>
            <a:off x="1280125" y="2218446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2" name="Google Shape;652;p34"/>
          <p:cNvCxnSpPr/>
          <p:nvPr/>
        </p:nvCxnSpPr>
        <p:spPr>
          <a:xfrm>
            <a:off x="1337875" y="2998763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3" name="Google Shape;653;p34"/>
          <p:cNvSpPr/>
          <p:nvPr/>
        </p:nvSpPr>
        <p:spPr>
          <a:xfrm>
            <a:off x="1280125" y="2941004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4" name="Google Shape;654;p34"/>
          <p:cNvCxnSpPr/>
          <p:nvPr/>
        </p:nvCxnSpPr>
        <p:spPr>
          <a:xfrm>
            <a:off x="1337875" y="3721325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5" name="Google Shape;655;p34"/>
          <p:cNvSpPr/>
          <p:nvPr/>
        </p:nvSpPr>
        <p:spPr>
          <a:xfrm>
            <a:off x="1280125" y="3663563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65;p27">
            <a:extLst>
              <a:ext uri="{FF2B5EF4-FFF2-40B4-BE49-F238E27FC236}">
                <a16:creationId xmlns:a16="http://schemas.microsoft.com/office/drawing/2014/main" id="{0C7716DD-92A2-D325-156D-A730E2A78C4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7" name="Google Shape;507;p30">
            <a:extLst>
              <a:ext uri="{FF2B5EF4-FFF2-40B4-BE49-F238E27FC236}">
                <a16:creationId xmlns:a16="http://schemas.microsoft.com/office/drawing/2014/main" id="{D7E8D1F7-11C9-6F7E-A644-2AB4658FA174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</a:t>
            </a:r>
            <a:r>
              <a:rPr lang="en-US" sz="28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roup_catalogs</a:t>
            </a:r>
            <a:r>
              <a:rPr lang="en-US" sz="28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2041896" y="1071810"/>
            <a:ext cx="566161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Halo (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FoF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group) and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subhalo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(galaxy) properties for each snapshot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350BF52-0AB4-0111-CA75-049AB16994F0}"/>
              </a:ext>
            </a:extLst>
          </p:cNvPr>
          <p:cNvGrpSpPr/>
          <p:nvPr/>
        </p:nvGrpSpPr>
        <p:grpSpPr>
          <a:xfrm>
            <a:off x="1311553" y="1539891"/>
            <a:ext cx="4824570" cy="1947400"/>
            <a:chOff x="1440493" y="1656210"/>
            <a:chExt cx="4824570" cy="19474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A8844E5-3235-2B5A-EA3E-242E11D16E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9343" y="2025542"/>
              <a:ext cx="4509370" cy="676869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ABDDC6-D48A-71D6-B4F4-F0F01D341D90}"/>
                </a:ext>
              </a:extLst>
            </p:cNvPr>
            <p:cNvSpPr txBox="1"/>
            <p:nvPr/>
          </p:nvSpPr>
          <p:spPr>
            <a:xfrm>
              <a:off x="1440493" y="1656210"/>
              <a:ext cx="4572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tx2"/>
                  </a:solidFill>
                </a:rPr>
                <a:t>Learn about available properties, units, </a:t>
              </a:r>
              <a:r>
                <a:rPr lang="en-US" sz="1800" dirty="0" err="1">
                  <a:solidFill>
                    <a:schemeClr val="tx2"/>
                  </a:solidFill>
                </a:rPr>
                <a:t>etc</a:t>
              </a:r>
              <a:r>
                <a:rPr lang="en-US" sz="1800" dirty="0">
                  <a:solidFill>
                    <a:schemeClr val="tx2"/>
                  </a:solidFill>
                </a:rPr>
                <a:t>:</a:t>
              </a: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FF561A7-1636-8A9F-D0A5-D20B837C8B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4907"/>
            <a:stretch/>
          </p:blipFill>
          <p:spPr>
            <a:xfrm>
              <a:off x="1790032" y="2705414"/>
              <a:ext cx="2521080" cy="43706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1C3C5D9-E134-E9F7-462C-969CD65105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9279"/>
            <a:stretch/>
          </p:blipFill>
          <p:spPr>
            <a:xfrm>
              <a:off x="3743983" y="3003591"/>
              <a:ext cx="2521080" cy="600019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32256C4F-5F35-AE1D-0123-7B919C73745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2" t="14046" b="2521"/>
          <a:stretch/>
        </p:blipFill>
        <p:spPr>
          <a:xfrm>
            <a:off x="620038" y="4307534"/>
            <a:ext cx="8564922" cy="25326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809EE0B-EDE1-067C-EDEC-D747428868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32" t="31602" b="-1"/>
          <a:stretch/>
        </p:blipFill>
        <p:spPr>
          <a:xfrm>
            <a:off x="620040" y="3817154"/>
            <a:ext cx="8564922" cy="19041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F1C4FF1-992A-DA9D-F0EA-EA49267AC8F7}"/>
              </a:ext>
            </a:extLst>
          </p:cNvPr>
          <p:cNvSpPr txBox="1"/>
          <p:nvPr/>
        </p:nvSpPr>
        <p:spPr>
          <a:xfrm>
            <a:off x="1775609" y="3377652"/>
            <a:ext cx="48131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accent2"/>
                </a:solidFill>
              </a:rPr>
              <a:t>Examples: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075FE20-D2D7-8BFF-6E18-58C1572E38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33" t="2" b="36965"/>
          <a:stretch/>
        </p:blipFill>
        <p:spPr>
          <a:xfrm>
            <a:off x="620039" y="3996168"/>
            <a:ext cx="8564922" cy="353296"/>
          </a:xfrm>
          <a:prstGeom prst="rect">
            <a:avLst/>
          </a:prstGeom>
        </p:spPr>
      </p:pic>
      <p:sp>
        <p:nvSpPr>
          <p:cNvPr id="24" name="Google Shape;465;p27">
            <a:extLst>
              <a:ext uri="{FF2B5EF4-FFF2-40B4-BE49-F238E27FC236}">
                <a16:creationId xmlns:a16="http://schemas.microsoft.com/office/drawing/2014/main" id="{46AF18FF-C02A-5CA1-3FF4-951EBA4A2AA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5" name="Google Shape;507;p30">
            <a:extLst>
              <a:ext uri="{FF2B5EF4-FFF2-40B4-BE49-F238E27FC236}">
                <a16:creationId xmlns:a16="http://schemas.microsoft.com/office/drawing/2014/main" id="{1F4985AB-6FD3-8682-4E33-9AEC2473215D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131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</a:t>
            </a:r>
            <a:r>
              <a:rPr lang="en-US" sz="2800" dirty="0" err="1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roup_catalogs</a:t>
            </a:r>
            <a:r>
              <a:rPr lang="en-US" sz="28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2041896" y="1071810"/>
            <a:ext cx="566161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def </a:t>
            </a:r>
            <a:r>
              <a:rPr lang="en-US" sz="2000" dirty="0" err="1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group_vis_tool</a:t>
            </a:r>
            <a:r>
              <a:rPr lang="en-US" sz="2000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():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FF5CB5-6A60-0524-1BD8-81AC28B4B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744" y="1656210"/>
            <a:ext cx="5661611" cy="2658019"/>
          </a:xfrm>
          <a:prstGeom prst="rect">
            <a:avLst/>
          </a:prstGeom>
        </p:spPr>
      </p:pic>
      <p:sp>
        <p:nvSpPr>
          <p:cNvPr id="7" name="Google Shape;465;p27">
            <a:extLst>
              <a:ext uri="{FF2B5EF4-FFF2-40B4-BE49-F238E27FC236}">
                <a16:creationId xmlns:a16="http://schemas.microsoft.com/office/drawing/2014/main" id="{D3FA1FFD-9E11-84BF-B34C-25DD542085D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8" name="Google Shape;507;p30">
            <a:extLst>
              <a:ext uri="{FF2B5EF4-FFF2-40B4-BE49-F238E27FC236}">
                <a16:creationId xmlns:a16="http://schemas.microsoft.com/office/drawing/2014/main" id="{716646CA-D311-051D-94EE-FC9D40D554E5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274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snapshots</a:t>
            </a:r>
            <a:r>
              <a:rPr lang="en-US" sz="2800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1661092" y="1165448"/>
            <a:ext cx="7200036" cy="84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A full snapshot includes all particle data at a given timestep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These files can be LARGE, but you’ll rarely need every field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Instead, fetch only the particle parameters you want, and/or utilize </a:t>
            </a:r>
            <a:r>
              <a:rPr lang="en-US" dirty="0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cutouts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A40479-703D-C540-5A0A-22950D27435A}"/>
              </a:ext>
            </a:extLst>
          </p:cNvPr>
          <p:cNvGrpSpPr/>
          <p:nvPr/>
        </p:nvGrpSpPr>
        <p:grpSpPr>
          <a:xfrm>
            <a:off x="4446741" y="1729175"/>
            <a:ext cx="4738220" cy="2805241"/>
            <a:chOff x="1311553" y="1888543"/>
            <a:chExt cx="4738220" cy="2805241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50BF52-0AB4-0111-CA75-049AB16994F0}"/>
                </a:ext>
              </a:extLst>
            </p:cNvPr>
            <p:cNvGrpSpPr/>
            <p:nvPr/>
          </p:nvGrpSpPr>
          <p:grpSpPr>
            <a:xfrm>
              <a:off x="1311553" y="1888543"/>
              <a:ext cx="4738220" cy="1486273"/>
              <a:chOff x="1440493" y="1656210"/>
              <a:chExt cx="4738220" cy="1486273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2A8844E5-3235-2B5A-EA3E-242E11D16E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69343" y="2025542"/>
                <a:ext cx="4509370" cy="676869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EABDDC6-D48A-71D6-B4F4-F0F01D341D90}"/>
                  </a:ext>
                </a:extLst>
              </p:cNvPr>
              <p:cNvSpPr txBox="1"/>
              <p:nvPr/>
            </p:nvSpPr>
            <p:spPr>
              <a:xfrm>
                <a:off x="1440493" y="1656210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chemeClr val="accent1"/>
                    </a:solidFill>
                  </a:rPr>
                  <a:t>Learn about available properties, units, </a:t>
                </a:r>
                <a:r>
                  <a:rPr lang="en-US" sz="1800" dirty="0" err="1">
                    <a:solidFill>
                      <a:schemeClr val="accent1"/>
                    </a:solidFill>
                  </a:rPr>
                  <a:t>etc</a:t>
                </a:r>
                <a:r>
                  <a:rPr lang="en-US" sz="1800" dirty="0">
                    <a:solidFill>
                      <a:schemeClr val="accent1"/>
                    </a:solidFill>
                  </a:rPr>
                  <a:t>: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FFF561A7-1636-8A9F-D0A5-D20B837C8B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84907"/>
              <a:stretch/>
            </p:blipFill>
            <p:spPr>
              <a:xfrm>
                <a:off x="1790032" y="2705414"/>
                <a:ext cx="2521080" cy="437069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2571DF4-6574-274F-336A-6E5A90672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64515" y="2934744"/>
              <a:ext cx="1720938" cy="1759040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E306283-4073-8D67-674D-6797A0498AFB}"/>
              </a:ext>
            </a:extLst>
          </p:cNvPr>
          <p:cNvSpPr txBox="1"/>
          <p:nvPr/>
        </p:nvSpPr>
        <p:spPr>
          <a:xfrm>
            <a:off x="1542910" y="3215448"/>
            <a:ext cx="3718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Useful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for: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Examining resolved properties/ profiles of galaxies/halos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Obtaining parameters not included in group catalogs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05E952-BABA-1129-EFDD-B2D8528FC6BA}"/>
              </a:ext>
            </a:extLst>
          </p:cNvPr>
          <p:cNvSpPr txBox="1"/>
          <p:nvPr/>
        </p:nvSpPr>
        <p:spPr>
          <a:xfrm>
            <a:off x="1226916" y="2240841"/>
            <a:ext cx="32414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Cutouts </a:t>
            </a:r>
            <a:r>
              <a:rPr lang="en-US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= files that contain all particles bound to a halo/</a:t>
            </a:r>
            <a:r>
              <a:rPr lang="en-US" dirty="0" err="1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subhalo</a:t>
            </a:r>
            <a:r>
              <a:rPr lang="en-US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lang="en-US" dirty="0">
              <a:solidFill>
                <a:schemeClr val="bg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" name="Google Shape;465;p27">
            <a:extLst>
              <a:ext uri="{FF2B5EF4-FFF2-40B4-BE49-F238E27FC236}">
                <a16:creationId xmlns:a16="http://schemas.microsoft.com/office/drawing/2014/main" id="{D0F92BD4-F14F-4F3F-4CC8-D20A464681F4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5" name="Google Shape;507;p30">
            <a:extLst>
              <a:ext uri="{FF2B5EF4-FFF2-40B4-BE49-F238E27FC236}">
                <a16:creationId xmlns:a16="http://schemas.microsoft.com/office/drawing/2014/main" id="{74EF4E23-FE1A-65B1-F9D9-C33551B4305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243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snapshots</a:t>
            </a:r>
            <a:r>
              <a:rPr lang="en-US" sz="2800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2041896" y="1071810"/>
            <a:ext cx="566161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def </a:t>
            </a:r>
            <a:r>
              <a:rPr lang="en-US" sz="2000" dirty="0" err="1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cutout_vis_tool</a:t>
            </a:r>
            <a:r>
              <a:rPr lang="en-US" sz="2000" dirty="0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():</a:t>
            </a:r>
            <a:endParaRPr sz="2000" dirty="0">
              <a:solidFill>
                <a:schemeClr val="bg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742EBD-3943-13E1-7DA0-68FF14317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250" y="1557130"/>
            <a:ext cx="5100302" cy="1772999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26065AE-9094-FB8D-8243-5B69BE3A1C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133" y="1123900"/>
            <a:ext cx="3183435" cy="34265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964082-5DAF-A6FA-26F9-5B70E829C2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472" y="3330129"/>
            <a:ext cx="3074706" cy="133430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2FAD14-49EB-E6CA-D5AB-25078DE7F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7961" y="3885661"/>
            <a:ext cx="1549480" cy="577880"/>
          </a:xfrm>
          <a:prstGeom prst="rect">
            <a:avLst/>
          </a:prstGeom>
        </p:spPr>
      </p:pic>
      <p:sp>
        <p:nvSpPr>
          <p:cNvPr id="13" name="Google Shape;465;p27">
            <a:extLst>
              <a:ext uri="{FF2B5EF4-FFF2-40B4-BE49-F238E27FC236}">
                <a16:creationId xmlns:a16="http://schemas.microsoft.com/office/drawing/2014/main" id="{C85659FA-5B41-25CE-6B24-A0CFD490E7BA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Google Shape;507;p30">
            <a:extLst>
              <a:ext uri="{FF2B5EF4-FFF2-40B4-BE49-F238E27FC236}">
                <a16:creationId xmlns:a16="http://schemas.microsoft.com/office/drawing/2014/main" id="{5566B890-2111-A08C-0028-13F9B2B5EA76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55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merger_trees</a:t>
            </a:r>
            <a:r>
              <a:rPr lang="en-US" sz="2800" dirty="0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1600132" y="1011152"/>
            <a:ext cx="7200036" cy="84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merger trees trace a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subhalo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 through previous snapshots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contain group catalog fields as a function of snapshot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can learn more about the trees in Data Specifications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06283-4073-8D67-674D-6797A0498AFB}"/>
              </a:ext>
            </a:extLst>
          </p:cNvPr>
          <p:cNvSpPr txBox="1"/>
          <p:nvPr/>
        </p:nvSpPr>
        <p:spPr>
          <a:xfrm>
            <a:off x="1070350" y="2044990"/>
            <a:ext cx="37182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Useful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en-US" dirty="0">
                <a:solidFill>
                  <a:schemeClr val="accent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for: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Determining history of a </a:t>
            </a:r>
            <a:r>
              <a:rPr lang="en-US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subhalo</a:t>
            </a:r>
            <a:endParaRPr lang="en-US" dirty="0">
              <a:solidFill>
                <a:schemeClr val="accent6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Change in properties since a given redshift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Visualization tool allows by-eye analysis of merger history</a:t>
            </a:r>
          </a:p>
          <a:p>
            <a:pPr lvl="3">
              <a:buClr>
                <a:schemeClr val="accent6"/>
              </a:buClr>
            </a:pPr>
            <a:endParaRPr lang="en-US" dirty="0">
              <a:solidFill>
                <a:schemeClr val="accent6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pic>
        <p:nvPicPr>
          <p:cNvPr id="9" name="Picture 8" descr="A colorful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360D2E77-CF8A-79DE-BCC6-2F0F90D30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909" y="2011705"/>
            <a:ext cx="3922216" cy="28015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6D2DEB2-C049-971E-4389-3C47BB06CC3B}"/>
              </a:ext>
            </a:extLst>
          </p:cNvPr>
          <p:cNvSpPr txBox="1"/>
          <p:nvPr/>
        </p:nvSpPr>
        <p:spPr>
          <a:xfrm>
            <a:off x="1530715" y="4813288"/>
            <a:ext cx="94223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Merger tree visualization: </a:t>
            </a:r>
            <a:r>
              <a:rPr lang="en-US" sz="1200" u="sng" dirty="0">
                <a:solidFill>
                  <a:schemeClr val="accent6"/>
                </a:solidFill>
              </a:rPr>
              <a:t>https://www.tng-project.org/api/</a:t>
            </a:r>
            <a:r>
              <a:rPr lang="en-US" sz="1200" u="sng" dirty="0">
                <a:solidFill>
                  <a:schemeClr val="tx2"/>
                </a:solidFill>
              </a:rPr>
              <a:t>TNG100-1</a:t>
            </a:r>
            <a:r>
              <a:rPr lang="en-US" sz="1200" u="sng" dirty="0">
                <a:solidFill>
                  <a:schemeClr val="accent6"/>
                </a:solidFill>
              </a:rPr>
              <a:t>/snapshots/</a:t>
            </a:r>
            <a:r>
              <a:rPr lang="en-US" sz="1200" u="sng" dirty="0">
                <a:solidFill>
                  <a:schemeClr val="accent1"/>
                </a:solidFill>
              </a:rPr>
              <a:t>99</a:t>
            </a:r>
            <a:r>
              <a:rPr lang="en-US" sz="1200" u="sng" dirty="0">
                <a:solidFill>
                  <a:schemeClr val="accent6"/>
                </a:solidFill>
              </a:rPr>
              <a:t>/subhalos/</a:t>
            </a:r>
            <a:r>
              <a:rPr lang="en-US" sz="1200" u="sng" dirty="0">
                <a:solidFill>
                  <a:schemeClr val="accent2"/>
                </a:solidFill>
              </a:rPr>
              <a:t>0</a:t>
            </a:r>
            <a:r>
              <a:rPr lang="en-US" sz="1200" dirty="0">
                <a:solidFill>
                  <a:schemeClr val="accent6"/>
                </a:solidFill>
              </a:rPr>
              <a:t>/sublink/tree.png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1F2718-AB8E-CB00-9537-57D7409CEA37}"/>
              </a:ext>
            </a:extLst>
          </p:cNvPr>
          <p:cNvSpPr txBox="1"/>
          <p:nvPr/>
        </p:nvSpPr>
        <p:spPr>
          <a:xfrm>
            <a:off x="1070350" y="3599262"/>
            <a:ext cx="37182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Example visualization &gt;&gt;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Most massive </a:t>
            </a:r>
            <a:r>
              <a:rPr lang="en-US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subhalo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in TNG100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Size of circle corresponds to </a:t>
            </a:r>
            <a:r>
              <a:rPr lang="en-US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subhalo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mass</a:t>
            </a:r>
          </a:p>
        </p:txBody>
      </p:sp>
      <p:sp>
        <p:nvSpPr>
          <p:cNvPr id="16" name="Google Shape;637;p34">
            <a:extLst>
              <a:ext uri="{FF2B5EF4-FFF2-40B4-BE49-F238E27FC236}">
                <a16:creationId xmlns:a16="http://schemas.microsoft.com/office/drawing/2014/main" id="{6E84FA8A-8399-D05A-63D3-5BCB99C21C67}"/>
              </a:ext>
            </a:extLst>
          </p:cNvPr>
          <p:cNvSpPr txBox="1"/>
          <p:nvPr/>
        </p:nvSpPr>
        <p:spPr>
          <a:xfrm>
            <a:off x="4913790" y="1626623"/>
            <a:ext cx="566161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def </a:t>
            </a:r>
            <a:r>
              <a:rPr lang="en-US" sz="2000" dirty="0" err="1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merger_vis_tool</a:t>
            </a:r>
            <a:r>
              <a:rPr lang="en-US" sz="2000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():</a:t>
            </a:r>
            <a:endParaRPr sz="2000" dirty="0">
              <a:solidFill>
                <a:schemeClr val="tx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465;p27">
            <a:extLst>
              <a:ext uri="{FF2B5EF4-FFF2-40B4-BE49-F238E27FC236}">
                <a16:creationId xmlns:a16="http://schemas.microsoft.com/office/drawing/2014/main" id="{F54B29CE-D6E4-2821-BB0D-1AB12386554F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8" name="Google Shape;507;p30">
            <a:extLst>
              <a:ext uri="{FF2B5EF4-FFF2-40B4-BE49-F238E27FC236}">
                <a16:creationId xmlns:a16="http://schemas.microsoft.com/office/drawing/2014/main" id="{24664F78-B962-5B6B-B1F6-13658A6407F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085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96AC7-F3AE-2DA1-1F28-E5646A1D7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250" y="582700"/>
            <a:ext cx="8000750" cy="541200"/>
          </a:xfrm>
        </p:spPr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class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supplementary_data_catalogs</a:t>
            </a:r>
            <a:r>
              <a:rPr lang="en-US" sz="28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:</a:t>
            </a:r>
          </a:p>
        </p:txBody>
      </p:sp>
      <p:sp>
        <p:nvSpPr>
          <p:cNvPr id="5" name="Google Shape;637;p34">
            <a:extLst>
              <a:ext uri="{FF2B5EF4-FFF2-40B4-BE49-F238E27FC236}">
                <a16:creationId xmlns:a16="http://schemas.microsoft.com/office/drawing/2014/main" id="{F495871C-243D-6497-1254-876E4CE7D7A9}"/>
              </a:ext>
            </a:extLst>
          </p:cNvPr>
          <p:cNvSpPr txBox="1"/>
          <p:nvPr/>
        </p:nvSpPr>
        <p:spPr>
          <a:xfrm>
            <a:off x="1598507" y="1084393"/>
            <a:ext cx="7430346" cy="84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data products derived from simulation data by TNG team and users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33 now available and new catalogs added regularly!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1DF2DD-5159-16D1-B881-5A1E4D6482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844"/>
          <a:stretch/>
        </p:blipFill>
        <p:spPr>
          <a:xfrm>
            <a:off x="1298654" y="1769594"/>
            <a:ext cx="3906350" cy="30523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BF2AE9-CC10-C149-A2D2-84D003CBF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255" y="1775763"/>
            <a:ext cx="3537347" cy="3115797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10" name="Star: 5 Points 9">
            <a:extLst>
              <a:ext uri="{FF2B5EF4-FFF2-40B4-BE49-F238E27FC236}">
                <a16:creationId xmlns:a16="http://schemas.microsoft.com/office/drawing/2014/main" id="{9D647021-2BE0-0F83-6B11-13882FCFBDDC}"/>
              </a:ext>
            </a:extLst>
          </p:cNvPr>
          <p:cNvSpPr/>
          <p:nvPr/>
        </p:nvSpPr>
        <p:spPr>
          <a:xfrm>
            <a:off x="1480191" y="2131406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86A00423-B846-8474-5BCD-C5A058F1FA50}"/>
              </a:ext>
            </a:extLst>
          </p:cNvPr>
          <p:cNvSpPr/>
          <p:nvPr/>
        </p:nvSpPr>
        <p:spPr>
          <a:xfrm>
            <a:off x="1480191" y="2690571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tar: 5 Points 13">
            <a:extLst>
              <a:ext uri="{FF2B5EF4-FFF2-40B4-BE49-F238E27FC236}">
                <a16:creationId xmlns:a16="http://schemas.microsoft.com/office/drawing/2014/main" id="{1BE5B68C-293A-3BEF-7DB2-CF4687800188}"/>
              </a:ext>
            </a:extLst>
          </p:cNvPr>
          <p:cNvSpPr/>
          <p:nvPr/>
        </p:nvSpPr>
        <p:spPr>
          <a:xfrm>
            <a:off x="1480191" y="2999757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D55FBD45-DF5B-3CC1-7CEE-3657C10E7529}"/>
              </a:ext>
            </a:extLst>
          </p:cNvPr>
          <p:cNvSpPr/>
          <p:nvPr/>
        </p:nvSpPr>
        <p:spPr>
          <a:xfrm>
            <a:off x="1480191" y="3710918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74B6CA5A-7CAF-862A-DA87-84A97A858090}"/>
              </a:ext>
            </a:extLst>
          </p:cNvPr>
          <p:cNvSpPr/>
          <p:nvPr/>
        </p:nvSpPr>
        <p:spPr>
          <a:xfrm>
            <a:off x="1480191" y="3867640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6A689C20-3004-FC38-4D09-581E4DEB0640}"/>
              </a:ext>
            </a:extLst>
          </p:cNvPr>
          <p:cNvSpPr/>
          <p:nvPr/>
        </p:nvSpPr>
        <p:spPr>
          <a:xfrm>
            <a:off x="5293947" y="2677411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1A2E3B5F-1432-E3FE-3695-17C4E63D89F1}"/>
              </a:ext>
            </a:extLst>
          </p:cNvPr>
          <p:cNvSpPr/>
          <p:nvPr/>
        </p:nvSpPr>
        <p:spPr>
          <a:xfrm>
            <a:off x="5269797" y="3424172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tar: 5 Points 19">
            <a:extLst>
              <a:ext uri="{FF2B5EF4-FFF2-40B4-BE49-F238E27FC236}">
                <a16:creationId xmlns:a16="http://schemas.microsoft.com/office/drawing/2014/main" id="{FF5B4EAB-DEAE-AE06-2A2B-E45F43640A76}"/>
              </a:ext>
            </a:extLst>
          </p:cNvPr>
          <p:cNvSpPr/>
          <p:nvPr/>
        </p:nvSpPr>
        <p:spPr>
          <a:xfrm>
            <a:off x="5283462" y="4157866"/>
            <a:ext cx="184148" cy="197353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Google Shape;465;p27">
            <a:extLst>
              <a:ext uri="{FF2B5EF4-FFF2-40B4-BE49-F238E27FC236}">
                <a16:creationId xmlns:a16="http://schemas.microsoft.com/office/drawing/2014/main" id="{1F2A6620-2DA7-FD97-DD6A-9E0CE95C6383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2" name="Google Shape;507;p30">
            <a:extLst>
              <a:ext uri="{FF2B5EF4-FFF2-40B4-BE49-F238E27FC236}">
                <a16:creationId xmlns:a16="http://schemas.microsoft.com/office/drawing/2014/main" id="{4969D366-B183-435E-C4EB-98376BA3EE46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365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5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Troubleshooting;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661" name="Google Shape;661;p35"/>
          <p:cNvSpPr txBox="1">
            <a:spLocks noGrp="1"/>
          </p:cNvSpPr>
          <p:nvPr>
            <p:ph type="subTitle" idx="1"/>
          </p:nvPr>
        </p:nvSpPr>
        <p:spPr>
          <a:xfrm>
            <a:off x="3443750" y="3621269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Check the FAQ, reach out for help! &gt;</a:t>
            </a:r>
            <a:endParaRPr dirty="0"/>
          </a:p>
        </p:txBody>
      </p:sp>
      <p:sp>
        <p:nvSpPr>
          <p:cNvPr id="662" name="Google Shape;662;p35"/>
          <p:cNvSpPr txBox="1">
            <a:spLocks noGrp="1"/>
          </p:cNvSpPr>
          <p:nvPr>
            <p:ph type="subTitle" idx="2"/>
          </p:nvPr>
        </p:nvSpPr>
        <p:spPr>
          <a:xfrm>
            <a:off x="3051250" y="26383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Check system with Visualize Galaxies and Halos tool or data/vis in browser API &gt;</a:t>
            </a:r>
            <a:endParaRPr dirty="0"/>
          </a:p>
        </p:txBody>
      </p:sp>
      <p:sp>
        <p:nvSpPr>
          <p:cNvPr id="663" name="Google Shape;663;p35"/>
          <p:cNvSpPr txBox="1">
            <a:spLocks noGrp="1"/>
          </p:cNvSpPr>
          <p:nvPr>
            <p:ph type="subTitle" idx="3"/>
          </p:nvPr>
        </p:nvSpPr>
        <p:spPr>
          <a:xfrm>
            <a:off x="3051250" y="2330425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Odd outlier(s)</a:t>
            </a:r>
            <a:endParaRPr dirty="0"/>
          </a:p>
        </p:txBody>
      </p:sp>
      <p:sp>
        <p:nvSpPr>
          <p:cNvPr id="664" name="Google Shape;664;p35"/>
          <p:cNvSpPr txBox="1">
            <a:spLocks noGrp="1"/>
          </p:cNvSpPr>
          <p:nvPr>
            <p:ph type="subTitle" idx="4"/>
          </p:nvPr>
        </p:nvSpPr>
        <p:spPr>
          <a:xfrm>
            <a:off x="2624725" y="1655450"/>
            <a:ext cx="50103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Print URL in get(), check for accuracy, foll</a:t>
            </a:r>
            <a:r>
              <a:rPr lang="en-US" dirty="0"/>
              <a:t>ow</a:t>
            </a:r>
            <a:r>
              <a:rPr lang="en" dirty="0"/>
              <a:t> in browser. &gt;</a:t>
            </a:r>
            <a:endParaRPr dirty="0"/>
          </a:p>
        </p:txBody>
      </p:sp>
      <p:sp>
        <p:nvSpPr>
          <p:cNvPr id="665" name="Google Shape;665;p35"/>
          <p:cNvSpPr txBox="1">
            <a:spLocks noGrp="1"/>
          </p:cNvSpPr>
          <p:nvPr>
            <p:ph type="subTitle" idx="5"/>
          </p:nvPr>
        </p:nvSpPr>
        <p:spPr>
          <a:xfrm>
            <a:off x="2624724" y="1347525"/>
            <a:ext cx="5285023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 accessing data with API</a:t>
            </a:r>
            <a:endParaRPr dirty="0"/>
          </a:p>
        </p:txBody>
      </p:sp>
      <p:sp>
        <p:nvSpPr>
          <p:cNvPr id="666" name="Google Shape;666;p35"/>
          <p:cNvSpPr txBox="1">
            <a:spLocks noGrp="1"/>
          </p:cNvSpPr>
          <p:nvPr>
            <p:ph type="subTitle" idx="6"/>
          </p:nvPr>
        </p:nvSpPr>
        <p:spPr>
          <a:xfrm>
            <a:off x="3443750" y="3313350"/>
            <a:ext cx="50103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</a:t>
            </a:r>
            <a:endParaRPr dirty="0"/>
          </a:p>
        </p:txBody>
      </p:sp>
      <p:grpSp>
        <p:nvGrpSpPr>
          <p:cNvPr id="667" name="Google Shape;667;p35"/>
          <p:cNvGrpSpPr/>
          <p:nvPr/>
        </p:nvGrpSpPr>
        <p:grpSpPr>
          <a:xfrm>
            <a:off x="1084825" y="1153725"/>
            <a:ext cx="506100" cy="3416300"/>
            <a:chOff x="1084825" y="1153725"/>
            <a:chExt cx="506100" cy="3416300"/>
          </a:xfrm>
        </p:grpSpPr>
        <p:sp>
          <p:nvSpPr>
            <p:cNvPr id="668" name="Google Shape;668;p35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669" name="Google Shape;669;p35"/>
            <p:cNvCxnSpPr/>
            <p:nvPr/>
          </p:nvCxnSpPr>
          <p:spPr>
            <a:xfrm>
              <a:off x="1337875" y="1153725"/>
              <a:ext cx="0" cy="2779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0" name="Google Shape;670;p35"/>
          <p:cNvGrpSpPr/>
          <p:nvPr/>
        </p:nvGrpSpPr>
        <p:grpSpPr>
          <a:xfrm>
            <a:off x="2280025" y="2594247"/>
            <a:ext cx="365774" cy="320040"/>
            <a:chOff x="5618463" y="1291725"/>
            <a:chExt cx="515175" cy="452225"/>
          </a:xfrm>
        </p:grpSpPr>
        <p:sp>
          <p:nvSpPr>
            <p:cNvPr id="671" name="Google Shape;671;p35"/>
            <p:cNvSpPr/>
            <p:nvPr/>
          </p:nvSpPr>
          <p:spPr>
            <a:xfrm>
              <a:off x="5977188" y="1594800"/>
              <a:ext cx="146500" cy="140500"/>
            </a:xfrm>
            <a:custGeom>
              <a:avLst/>
              <a:gdLst/>
              <a:ahLst/>
              <a:cxnLst/>
              <a:rect l="l" t="t" r="r" b="b"/>
              <a:pathLst>
                <a:path w="5860" h="5620" extrusionOk="0">
                  <a:moveTo>
                    <a:pt x="1384" y="0"/>
                  </a:moveTo>
                  <a:lnTo>
                    <a:pt x="0" y="1403"/>
                  </a:lnTo>
                  <a:cubicBezTo>
                    <a:pt x="531" y="2010"/>
                    <a:pt x="1024" y="2636"/>
                    <a:pt x="1460" y="3319"/>
                  </a:cubicBezTo>
                  <a:lnTo>
                    <a:pt x="2522" y="4968"/>
                  </a:lnTo>
                  <a:cubicBezTo>
                    <a:pt x="2874" y="5401"/>
                    <a:pt x="3381" y="5620"/>
                    <a:pt x="3887" y="5620"/>
                  </a:cubicBezTo>
                  <a:cubicBezTo>
                    <a:pt x="4334" y="5620"/>
                    <a:pt x="4781" y="5448"/>
                    <a:pt x="5120" y="5101"/>
                  </a:cubicBezTo>
                  <a:cubicBezTo>
                    <a:pt x="5859" y="4361"/>
                    <a:pt x="5802" y="3148"/>
                    <a:pt x="5006" y="2484"/>
                  </a:cubicBezTo>
                  <a:lnTo>
                    <a:pt x="3262" y="1403"/>
                  </a:lnTo>
                  <a:cubicBezTo>
                    <a:pt x="2617" y="967"/>
                    <a:pt x="1991" y="512"/>
                    <a:pt x="1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5937838" y="1555925"/>
              <a:ext cx="74450" cy="73500"/>
            </a:xfrm>
            <a:custGeom>
              <a:avLst/>
              <a:gdLst/>
              <a:ahLst/>
              <a:cxnLst/>
              <a:rect l="l" t="t" r="r" b="b"/>
              <a:pathLst>
                <a:path w="2978" h="2940" extrusionOk="0">
                  <a:moveTo>
                    <a:pt x="1271" y="0"/>
                  </a:moveTo>
                  <a:cubicBezTo>
                    <a:pt x="911" y="475"/>
                    <a:pt x="474" y="892"/>
                    <a:pt x="0" y="1252"/>
                  </a:cubicBezTo>
                  <a:cubicBezTo>
                    <a:pt x="493" y="1726"/>
                    <a:pt x="1043" y="2333"/>
                    <a:pt x="1574" y="2940"/>
                  </a:cubicBezTo>
                  <a:lnTo>
                    <a:pt x="2977" y="1555"/>
                  </a:lnTo>
                  <a:cubicBezTo>
                    <a:pt x="2352" y="1024"/>
                    <a:pt x="1745" y="475"/>
                    <a:pt x="127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5"/>
            <p:cNvSpPr/>
            <p:nvPr/>
          </p:nvSpPr>
          <p:spPr>
            <a:xfrm>
              <a:off x="5630188" y="1300900"/>
              <a:ext cx="371675" cy="317875"/>
            </a:xfrm>
            <a:custGeom>
              <a:avLst/>
              <a:gdLst/>
              <a:ahLst/>
              <a:cxnLst/>
              <a:rect l="l" t="t" r="r" b="b"/>
              <a:pathLst>
                <a:path w="14867" h="12715" extrusionOk="0">
                  <a:moveTo>
                    <a:pt x="8530" y="0"/>
                  </a:moveTo>
                  <a:cubicBezTo>
                    <a:pt x="8518" y="0"/>
                    <a:pt x="8507" y="0"/>
                    <a:pt x="8495" y="0"/>
                  </a:cubicBezTo>
                  <a:cubicBezTo>
                    <a:pt x="2826" y="0"/>
                    <a:pt x="0" y="6845"/>
                    <a:pt x="4001" y="10846"/>
                  </a:cubicBezTo>
                  <a:cubicBezTo>
                    <a:pt x="5220" y="12065"/>
                    <a:pt x="6855" y="12714"/>
                    <a:pt x="8515" y="12714"/>
                  </a:cubicBezTo>
                  <a:cubicBezTo>
                    <a:pt x="9333" y="12714"/>
                    <a:pt x="10158" y="12556"/>
                    <a:pt x="10941" y="12230"/>
                  </a:cubicBezTo>
                  <a:cubicBezTo>
                    <a:pt x="13311" y="11244"/>
                    <a:pt x="14866" y="8931"/>
                    <a:pt x="14866" y="6352"/>
                  </a:cubicBezTo>
                  <a:cubicBezTo>
                    <a:pt x="14866" y="2856"/>
                    <a:pt x="12041" y="0"/>
                    <a:pt x="85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5"/>
            <p:cNvSpPr/>
            <p:nvPr/>
          </p:nvSpPr>
          <p:spPr>
            <a:xfrm>
              <a:off x="5860088" y="1372000"/>
              <a:ext cx="53125" cy="158825"/>
            </a:xfrm>
            <a:custGeom>
              <a:avLst/>
              <a:gdLst/>
              <a:ahLst/>
              <a:cxnLst/>
              <a:rect l="l" t="t" r="r" b="b"/>
              <a:pathLst>
                <a:path w="2125" h="6353" extrusionOk="0">
                  <a:moveTo>
                    <a:pt x="1" y="0"/>
                  </a:moveTo>
                  <a:lnTo>
                    <a:pt x="1" y="6353"/>
                  </a:lnTo>
                  <a:lnTo>
                    <a:pt x="2124" y="6353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5"/>
            <p:cNvSpPr/>
            <p:nvPr/>
          </p:nvSpPr>
          <p:spPr>
            <a:xfrm>
              <a:off x="5807463" y="1425100"/>
              <a:ext cx="52650" cy="105725"/>
            </a:xfrm>
            <a:custGeom>
              <a:avLst/>
              <a:gdLst/>
              <a:ahLst/>
              <a:cxnLst/>
              <a:rect l="l" t="t" r="r" b="b"/>
              <a:pathLst>
                <a:path w="2106" h="4229" extrusionOk="0">
                  <a:moveTo>
                    <a:pt x="1" y="0"/>
                  </a:moveTo>
                  <a:lnTo>
                    <a:pt x="1" y="4229"/>
                  </a:lnTo>
                  <a:lnTo>
                    <a:pt x="2106" y="4229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5"/>
            <p:cNvSpPr/>
            <p:nvPr/>
          </p:nvSpPr>
          <p:spPr>
            <a:xfrm>
              <a:off x="5754388" y="1478175"/>
              <a:ext cx="53100" cy="52650"/>
            </a:xfrm>
            <a:custGeom>
              <a:avLst/>
              <a:gdLst/>
              <a:ahLst/>
              <a:cxnLst/>
              <a:rect l="l" t="t" r="r" b="b"/>
              <a:pathLst>
                <a:path w="2124" h="2106" extrusionOk="0">
                  <a:moveTo>
                    <a:pt x="0" y="1"/>
                  </a:moveTo>
                  <a:lnTo>
                    <a:pt x="0" y="2106"/>
                  </a:lnTo>
                  <a:lnTo>
                    <a:pt x="2124" y="2106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5"/>
            <p:cNvSpPr/>
            <p:nvPr/>
          </p:nvSpPr>
          <p:spPr>
            <a:xfrm>
              <a:off x="5720513" y="1326975"/>
              <a:ext cx="133925" cy="84575"/>
            </a:xfrm>
            <a:custGeom>
              <a:avLst/>
              <a:gdLst/>
              <a:ahLst/>
              <a:cxnLst/>
              <a:rect l="l" t="t" r="r" b="b"/>
              <a:pathLst>
                <a:path w="5357" h="3383" extrusionOk="0">
                  <a:moveTo>
                    <a:pt x="4882" y="0"/>
                  </a:moveTo>
                  <a:cubicBezTo>
                    <a:pt x="2891" y="0"/>
                    <a:pt x="1071" y="1119"/>
                    <a:pt x="161" y="2901"/>
                  </a:cubicBezTo>
                  <a:cubicBezTo>
                    <a:pt x="1" y="3128"/>
                    <a:pt x="299" y="3382"/>
                    <a:pt x="544" y="3382"/>
                  </a:cubicBezTo>
                  <a:cubicBezTo>
                    <a:pt x="647" y="3382"/>
                    <a:pt x="741" y="3336"/>
                    <a:pt x="786" y="3224"/>
                  </a:cubicBezTo>
                  <a:cubicBezTo>
                    <a:pt x="1556" y="1684"/>
                    <a:pt x="3126" y="720"/>
                    <a:pt x="4832" y="720"/>
                  </a:cubicBezTo>
                  <a:cubicBezTo>
                    <a:pt x="4849" y="720"/>
                    <a:pt x="4865" y="720"/>
                    <a:pt x="4882" y="721"/>
                  </a:cubicBezTo>
                  <a:cubicBezTo>
                    <a:pt x="5356" y="721"/>
                    <a:pt x="5356" y="0"/>
                    <a:pt x="4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5"/>
            <p:cNvSpPr/>
            <p:nvPr/>
          </p:nvSpPr>
          <p:spPr>
            <a:xfrm>
              <a:off x="5710288" y="1426975"/>
              <a:ext cx="15675" cy="13450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61" y="1"/>
                  </a:moveTo>
                  <a:cubicBezTo>
                    <a:pt x="115" y="1"/>
                    <a:pt x="1" y="285"/>
                    <a:pt x="171" y="456"/>
                  </a:cubicBezTo>
                  <a:cubicBezTo>
                    <a:pt x="221" y="512"/>
                    <a:pt x="288" y="538"/>
                    <a:pt x="354" y="538"/>
                  </a:cubicBezTo>
                  <a:cubicBezTo>
                    <a:pt x="490" y="538"/>
                    <a:pt x="627" y="432"/>
                    <a:pt x="627" y="266"/>
                  </a:cubicBezTo>
                  <a:cubicBezTo>
                    <a:pt x="608" y="115"/>
                    <a:pt x="494" y="1"/>
                    <a:pt x="3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5"/>
            <p:cNvSpPr/>
            <p:nvPr/>
          </p:nvSpPr>
          <p:spPr>
            <a:xfrm>
              <a:off x="5618463" y="1291725"/>
              <a:ext cx="515175" cy="452225"/>
            </a:xfrm>
            <a:custGeom>
              <a:avLst/>
              <a:gdLst/>
              <a:ahLst/>
              <a:cxnLst/>
              <a:rect l="l" t="t" r="r" b="b"/>
              <a:pathLst>
                <a:path w="20607" h="18089" extrusionOk="0">
                  <a:moveTo>
                    <a:pt x="8963" y="714"/>
                  </a:moveTo>
                  <a:cubicBezTo>
                    <a:pt x="11160" y="714"/>
                    <a:pt x="13248" y="1913"/>
                    <a:pt x="14311" y="3951"/>
                  </a:cubicBezTo>
                  <a:cubicBezTo>
                    <a:pt x="15676" y="6568"/>
                    <a:pt x="14937" y="9772"/>
                    <a:pt x="12567" y="11536"/>
                  </a:cubicBezTo>
                  <a:cubicBezTo>
                    <a:pt x="11524" y="12313"/>
                    <a:pt x="10272" y="12730"/>
                    <a:pt x="8983" y="12730"/>
                  </a:cubicBezTo>
                  <a:cubicBezTo>
                    <a:pt x="6044" y="12730"/>
                    <a:pt x="3522" y="10587"/>
                    <a:pt x="3048" y="7667"/>
                  </a:cubicBezTo>
                  <a:cubicBezTo>
                    <a:pt x="2593" y="4766"/>
                    <a:pt x="4300" y="1941"/>
                    <a:pt x="7087" y="1012"/>
                  </a:cubicBezTo>
                  <a:cubicBezTo>
                    <a:pt x="7707" y="811"/>
                    <a:pt x="8340" y="714"/>
                    <a:pt x="8963" y="714"/>
                  </a:cubicBezTo>
                  <a:close/>
                  <a:moveTo>
                    <a:pt x="14065" y="11080"/>
                  </a:moveTo>
                  <a:cubicBezTo>
                    <a:pt x="14425" y="11422"/>
                    <a:pt x="14823" y="11782"/>
                    <a:pt x="15221" y="12123"/>
                  </a:cubicBezTo>
                  <a:lnTo>
                    <a:pt x="14368" y="12996"/>
                  </a:lnTo>
                  <a:cubicBezTo>
                    <a:pt x="14027" y="12597"/>
                    <a:pt x="13667" y="12199"/>
                    <a:pt x="13306" y="11839"/>
                  </a:cubicBezTo>
                  <a:cubicBezTo>
                    <a:pt x="13572" y="11611"/>
                    <a:pt x="13837" y="11346"/>
                    <a:pt x="14065" y="11080"/>
                  </a:cubicBezTo>
                  <a:close/>
                  <a:moveTo>
                    <a:pt x="15771" y="12578"/>
                  </a:moveTo>
                  <a:cubicBezTo>
                    <a:pt x="16302" y="13015"/>
                    <a:pt x="16852" y="13413"/>
                    <a:pt x="17440" y="13792"/>
                  </a:cubicBezTo>
                  <a:lnTo>
                    <a:pt x="19146" y="14892"/>
                  </a:lnTo>
                  <a:cubicBezTo>
                    <a:pt x="19696" y="15385"/>
                    <a:pt x="19772" y="16219"/>
                    <a:pt x="19336" y="16826"/>
                  </a:cubicBezTo>
                  <a:cubicBezTo>
                    <a:pt x="19051" y="17179"/>
                    <a:pt x="18630" y="17360"/>
                    <a:pt x="18207" y="17360"/>
                  </a:cubicBezTo>
                  <a:cubicBezTo>
                    <a:pt x="17814" y="17360"/>
                    <a:pt x="17420" y="17203"/>
                    <a:pt x="17137" y="16883"/>
                  </a:cubicBezTo>
                  <a:lnTo>
                    <a:pt x="16094" y="15233"/>
                  </a:lnTo>
                  <a:cubicBezTo>
                    <a:pt x="15714" y="14645"/>
                    <a:pt x="15278" y="14076"/>
                    <a:pt x="14823" y="13526"/>
                  </a:cubicBezTo>
                  <a:lnTo>
                    <a:pt x="15771" y="12578"/>
                  </a:lnTo>
                  <a:close/>
                  <a:moveTo>
                    <a:pt x="8922" y="0"/>
                  </a:moveTo>
                  <a:cubicBezTo>
                    <a:pt x="7272" y="0"/>
                    <a:pt x="5590" y="612"/>
                    <a:pt x="4224" y="1979"/>
                  </a:cubicBezTo>
                  <a:cubicBezTo>
                    <a:pt x="1" y="6202"/>
                    <a:pt x="2983" y="13432"/>
                    <a:pt x="8960" y="13432"/>
                  </a:cubicBezTo>
                  <a:cubicBezTo>
                    <a:pt x="8967" y="13432"/>
                    <a:pt x="8975" y="13432"/>
                    <a:pt x="8983" y="13432"/>
                  </a:cubicBezTo>
                  <a:cubicBezTo>
                    <a:pt x="9012" y="13432"/>
                    <a:pt x="9042" y="13432"/>
                    <a:pt x="9071" y="13432"/>
                  </a:cubicBezTo>
                  <a:cubicBezTo>
                    <a:pt x="10386" y="13432"/>
                    <a:pt x="11662" y="13017"/>
                    <a:pt x="12737" y="12294"/>
                  </a:cubicBezTo>
                  <a:cubicBezTo>
                    <a:pt x="13761" y="13318"/>
                    <a:pt x="14690" y="14437"/>
                    <a:pt x="15506" y="15631"/>
                  </a:cubicBezTo>
                  <a:lnTo>
                    <a:pt x="16568" y="17300"/>
                  </a:lnTo>
                  <a:cubicBezTo>
                    <a:pt x="16587" y="17300"/>
                    <a:pt x="16587" y="17319"/>
                    <a:pt x="16606" y="17338"/>
                  </a:cubicBezTo>
                  <a:cubicBezTo>
                    <a:pt x="17025" y="17836"/>
                    <a:pt x="17622" y="18089"/>
                    <a:pt x="18221" y="18089"/>
                  </a:cubicBezTo>
                  <a:cubicBezTo>
                    <a:pt x="18761" y="18089"/>
                    <a:pt x="19302" y="17884"/>
                    <a:pt x="19715" y="17470"/>
                  </a:cubicBezTo>
                  <a:cubicBezTo>
                    <a:pt x="20606" y="16579"/>
                    <a:pt x="20531" y="15138"/>
                    <a:pt x="19583" y="14342"/>
                  </a:cubicBezTo>
                  <a:lnTo>
                    <a:pt x="19545" y="14323"/>
                  </a:lnTo>
                  <a:lnTo>
                    <a:pt x="17800" y="13204"/>
                  </a:lnTo>
                  <a:cubicBezTo>
                    <a:pt x="16625" y="12408"/>
                    <a:pt x="15525" y="11517"/>
                    <a:pt x="14501" y="10531"/>
                  </a:cubicBezTo>
                  <a:cubicBezTo>
                    <a:pt x="15278" y="9412"/>
                    <a:pt x="15695" y="8085"/>
                    <a:pt x="15695" y="6738"/>
                  </a:cubicBezTo>
                  <a:cubicBezTo>
                    <a:pt x="15695" y="2683"/>
                    <a:pt x="12378" y="0"/>
                    <a:pt x="89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5"/>
            <p:cNvSpPr/>
            <p:nvPr/>
          </p:nvSpPr>
          <p:spPr>
            <a:xfrm>
              <a:off x="5724988" y="1363475"/>
              <a:ext cx="217600" cy="176350"/>
            </a:xfrm>
            <a:custGeom>
              <a:avLst/>
              <a:gdLst/>
              <a:ahLst/>
              <a:cxnLst/>
              <a:rect l="l" t="t" r="r" b="b"/>
              <a:pathLst>
                <a:path w="8704" h="7054" extrusionOk="0">
                  <a:moveTo>
                    <a:pt x="2940" y="4949"/>
                  </a:moveTo>
                  <a:lnTo>
                    <a:pt x="2940" y="6352"/>
                  </a:lnTo>
                  <a:lnTo>
                    <a:pt x="1518" y="6352"/>
                  </a:lnTo>
                  <a:lnTo>
                    <a:pt x="1518" y="4949"/>
                  </a:lnTo>
                  <a:close/>
                  <a:moveTo>
                    <a:pt x="5063" y="2825"/>
                  </a:moveTo>
                  <a:lnTo>
                    <a:pt x="5063" y="6352"/>
                  </a:lnTo>
                  <a:lnTo>
                    <a:pt x="3641" y="6352"/>
                  </a:lnTo>
                  <a:lnTo>
                    <a:pt x="3641" y="2825"/>
                  </a:lnTo>
                  <a:close/>
                  <a:moveTo>
                    <a:pt x="7187" y="702"/>
                  </a:moveTo>
                  <a:lnTo>
                    <a:pt x="7187" y="6352"/>
                  </a:lnTo>
                  <a:lnTo>
                    <a:pt x="5765" y="6352"/>
                  </a:lnTo>
                  <a:lnTo>
                    <a:pt x="5765" y="702"/>
                  </a:lnTo>
                  <a:close/>
                  <a:moveTo>
                    <a:pt x="5405" y="0"/>
                  </a:moveTo>
                  <a:cubicBezTo>
                    <a:pt x="5215" y="0"/>
                    <a:pt x="5063" y="152"/>
                    <a:pt x="5063" y="341"/>
                  </a:cubicBezTo>
                  <a:lnTo>
                    <a:pt x="5063" y="2105"/>
                  </a:lnTo>
                  <a:lnTo>
                    <a:pt x="3300" y="2105"/>
                  </a:lnTo>
                  <a:cubicBezTo>
                    <a:pt x="3091" y="2105"/>
                    <a:pt x="2940" y="2276"/>
                    <a:pt x="2940" y="2465"/>
                  </a:cubicBezTo>
                  <a:lnTo>
                    <a:pt x="2940" y="4229"/>
                  </a:lnTo>
                  <a:lnTo>
                    <a:pt x="1176" y="4229"/>
                  </a:lnTo>
                  <a:cubicBezTo>
                    <a:pt x="987" y="4229"/>
                    <a:pt x="816" y="4380"/>
                    <a:pt x="816" y="4589"/>
                  </a:cubicBezTo>
                  <a:lnTo>
                    <a:pt x="816" y="6352"/>
                  </a:lnTo>
                  <a:lnTo>
                    <a:pt x="475" y="6352"/>
                  </a:lnTo>
                  <a:cubicBezTo>
                    <a:pt x="1" y="6352"/>
                    <a:pt x="1" y="7054"/>
                    <a:pt x="475" y="7054"/>
                  </a:cubicBezTo>
                  <a:lnTo>
                    <a:pt x="8230" y="7054"/>
                  </a:lnTo>
                  <a:cubicBezTo>
                    <a:pt x="8704" y="7054"/>
                    <a:pt x="8704" y="6352"/>
                    <a:pt x="8230" y="6352"/>
                  </a:cubicBezTo>
                  <a:lnTo>
                    <a:pt x="7889" y="6352"/>
                  </a:lnTo>
                  <a:lnTo>
                    <a:pt x="7889" y="341"/>
                  </a:lnTo>
                  <a:cubicBezTo>
                    <a:pt x="7889" y="152"/>
                    <a:pt x="7718" y="0"/>
                    <a:pt x="75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35"/>
          <p:cNvGrpSpPr/>
          <p:nvPr/>
        </p:nvGrpSpPr>
        <p:grpSpPr>
          <a:xfrm>
            <a:off x="2730998" y="3605772"/>
            <a:ext cx="365778" cy="297855"/>
            <a:chOff x="5899913" y="4248925"/>
            <a:chExt cx="639025" cy="524300"/>
          </a:xfrm>
        </p:grpSpPr>
        <p:sp>
          <p:nvSpPr>
            <p:cNvPr id="682" name="Google Shape;682;p35"/>
            <p:cNvSpPr/>
            <p:nvPr/>
          </p:nvSpPr>
          <p:spPr>
            <a:xfrm>
              <a:off x="5937363" y="4261725"/>
              <a:ext cx="564600" cy="399175"/>
            </a:xfrm>
            <a:custGeom>
              <a:avLst/>
              <a:gdLst/>
              <a:ahLst/>
              <a:cxnLst/>
              <a:rect l="l" t="t" r="r" b="b"/>
              <a:pathLst>
                <a:path w="22584" h="15967" extrusionOk="0">
                  <a:moveTo>
                    <a:pt x="1005" y="1"/>
                  </a:moveTo>
                  <a:cubicBezTo>
                    <a:pt x="455" y="1"/>
                    <a:pt x="0" y="437"/>
                    <a:pt x="19" y="986"/>
                  </a:cubicBezTo>
                  <a:lnTo>
                    <a:pt x="19" y="15966"/>
                  </a:lnTo>
                  <a:lnTo>
                    <a:pt x="22584" y="15966"/>
                  </a:lnTo>
                  <a:lnTo>
                    <a:pt x="22584" y="986"/>
                  </a:lnTo>
                  <a:cubicBezTo>
                    <a:pt x="22584" y="437"/>
                    <a:pt x="22128" y="1"/>
                    <a:pt x="2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5"/>
            <p:cNvSpPr/>
            <p:nvPr/>
          </p:nvSpPr>
          <p:spPr>
            <a:xfrm>
              <a:off x="6070088" y="44987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498"/>
                  </a:lnTo>
                  <a:lnTo>
                    <a:pt x="5992" y="4494"/>
                  </a:lnTo>
                  <a:lnTo>
                    <a:pt x="11965" y="1498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5"/>
            <p:cNvSpPr/>
            <p:nvPr/>
          </p:nvSpPr>
          <p:spPr>
            <a:xfrm>
              <a:off x="6070088" y="44238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517"/>
                  </a:lnTo>
                  <a:lnTo>
                    <a:pt x="5992" y="4494"/>
                  </a:lnTo>
                  <a:lnTo>
                    <a:pt x="11965" y="1517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5"/>
            <p:cNvSpPr/>
            <p:nvPr/>
          </p:nvSpPr>
          <p:spPr>
            <a:xfrm>
              <a:off x="6070088" y="4311975"/>
              <a:ext cx="299150" cy="149825"/>
            </a:xfrm>
            <a:custGeom>
              <a:avLst/>
              <a:gdLst/>
              <a:ahLst/>
              <a:cxnLst/>
              <a:rect l="l" t="t" r="r" b="b"/>
              <a:pathLst>
                <a:path w="11966" h="5993" extrusionOk="0">
                  <a:moveTo>
                    <a:pt x="5992" y="0"/>
                  </a:moveTo>
                  <a:lnTo>
                    <a:pt x="1" y="2996"/>
                  </a:lnTo>
                  <a:lnTo>
                    <a:pt x="5992" y="5992"/>
                  </a:lnTo>
                  <a:lnTo>
                    <a:pt x="11965" y="2977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5"/>
            <p:cNvSpPr/>
            <p:nvPr/>
          </p:nvSpPr>
          <p:spPr>
            <a:xfrm>
              <a:off x="5912713" y="4660875"/>
              <a:ext cx="613900" cy="100025"/>
            </a:xfrm>
            <a:custGeom>
              <a:avLst/>
              <a:gdLst/>
              <a:ahLst/>
              <a:cxnLst/>
              <a:rect l="l" t="t" r="r" b="b"/>
              <a:pathLst>
                <a:path w="24556" h="4001" extrusionOk="0">
                  <a:moveTo>
                    <a:pt x="0" y="0"/>
                  </a:moveTo>
                  <a:lnTo>
                    <a:pt x="0" y="1005"/>
                  </a:lnTo>
                  <a:cubicBezTo>
                    <a:pt x="0" y="2655"/>
                    <a:pt x="1347" y="4001"/>
                    <a:pt x="2996" y="4001"/>
                  </a:cubicBezTo>
                  <a:lnTo>
                    <a:pt x="21560" y="4001"/>
                  </a:lnTo>
                  <a:cubicBezTo>
                    <a:pt x="23209" y="4001"/>
                    <a:pt x="24556" y="2655"/>
                    <a:pt x="24556" y="1005"/>
                  </a:cubicBezTo>
                  <a:lnTo>
                    <a:pt x="24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5"/>
            <p:cNvSpPr/>
            <p:nvPr/>
          </p:nvSpPr>
          <p:spPr>
            <a:xfrm>
              <a:off x="6157313" y="4698300"/>
              <a:ext cx="29425" cy="25150"/>
            </a:xfrm>
            <a:custGeom>
              <a:avLst/>
              <a:gdLst/>
              <a:ahLst/>
              <a:cxnLst/>
              <a:rect l="l" t="t" r="r" b="b"/>
              <a:pathLst>
                <a:path w="1177" h="1006" extrusionOk="0">
                  <a:moveTo>
                    <a:pt x="498" y="1"/>
                  </a:moveTo>
                  <a:cubicBezTo>
                    <a:pt x="242" y="1"/>
                    <a:pt x="1" y="200"/>
                    <a:pt x="1" y="494"/>
                  </a:cubicBezTo>
                  <a:cubicBezTo>
                    <a:pt x="1" y="778"/>
                    <a:pt x="228" y="1006"/>
                    <a:pt x="494" y="1006"/>
                  </a:cubicBezTo>
                  <a:cubicBezTo>
                    <a:pt x="949" y="1006"/>
                    <a:pt x="1176" y="456"/>
                    <a:pt x="854" y="153"/>
                  </a:cubicBezTo>
                  <a:cubicBezTo>
                    <a:pt x="749" y="48"/>
                    <a:pt x="62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5"/>
            <p:cNvSpPr/>
            <p:nvPr/>
          </p:nvSpPr>
          <p:spPr>
            <a:xfrm>
              <a:off x="5899913" y="4248925"/>
              <a:ext cx="639025" cy="524300"/>
            </a:xfrm>
            <a:custGeom>
              <a:avLst/>
              <a:gdLst/>
              <a:ahLst/>
              <a:cxnLst/>
              <a:rect l="l" t="t" r="r" b="b"/>
              <a:pathLst>
                <a:path w="25561" h="20972" extrusionOk="0">
                  <a:moveTo>
                    <a:pt x="23077" y="1006"/>
                  </a:moveTo>
                  <a:cubicBezTo>
                    <a:pt x="23342" y="1006"/>
                    <a:pt x="23570" y="1233"/>
                    <a:pt x="23570" y="1498"/>
                  </a:cubicBezTo>
                  <a:lnTo>
                    <a:pt x="23570" y="15985"/>
                  </a:lnTo>
                  <a:lnTo>
                    <a:pt x="2010" y="15985"/>
                  </a:lnTo>
                  <a:lnTo>
                    <a:pt x="2010" y="1498"/>
                  </a:lnTo>
                  <a:cubicBezTo>
                    <a:pt x="2010" y="1233"/>
                    <a:pt x="2238" y="1006"/>
                    <a:pt x="2503" y="1006"/>
                  </a:cubicBezTo>
                  <a:close/>
                  <a:moveTo>
                    <a:pt x="24575" y="16971"/>
                  </a:moveTo>
                  <a:lnTo>
                    <a:pt x="24575" y="17483"/>
                  </a:lnTo>
                  <a:cubicBezTo>
                    <a:pt x="24575" y="18848"/>
                    <a:pt x="23456" y="19967"/>
                    <a:pt x="22072" y="19967"/>
                  </a:cubicBezTo>
                  <a:lnTo>
                    <a:pt x="3508" y="19967"/>
                  </a:lnTo>
                  <a:cubicBezTo>
                    <a:pt x="2124" y="19967"/>
                    <a:pt x="1005" y="18848"/>
                    <a:pt x="1005" y="17483"/>
                  </a:cubicBezTo>
                  <a:lnTo>
                    <a:pt x="1005" y="16971"/>
                  </a:lnTo>
                  <a:close/>
                  <a:moveTo>
                    <a:pt x="2503" y="1"/>
                  </a:moveTo>
                  <a:cubicBezTo>
                    <a:pt x="1688" y="1"/>
                    <a:pt x="1005" y="683"/>
                    <a:pt x="1005" y="1498"/>
                  </a:cubicBezTo>
                  <a:lnTo>
                    <a:pt x="1005" y="15985"/>
                  </a:lnTo>
                  <a:lnTo>
                    <a:pt x="512" y="15985"/>
                  </a:lnTo>
                  <a:cubicBezTo>
                    <a:pt x="228" y="15985"/>
                    <a:pt x="0" y="16194"/>
                    <a:pt x="0" y="16478"/>
                  </a:cubicBezTo>
                  <a:lnTo>
                    <a:pt x="0" y="17483"/>
                  </a:lnTo>
                  <a:cubicBezTo>
                    <a:pt x="19" y="19398"/>
                    <a:pt x="1574" y="20972"/>
                    <a:pt x="3508" y="20972"/>
                  </a:cubicBezTo>
                  <a:lnTo>
                    <a:pt x="22072" y="20972"/>
                  </a:lnTo>
                  <a:cubicBezTo>
                    <a:pt x="24006" y="20972"/>
                    <a:pt x="25561" y="19417"/>
                    <a:pt x="25561" y="17483"/>
                  </a:cubicBezTo>
                  <a:lnTo>
                    <a:pt x="25561" y="16478"/>
                  </a:lnTo>
                  <a:cubicBezTo>
                    <a:pt x="25561" y="16194"/>
                    <a:pt x="25352" y="15985"/>
                    <a:pt x="25068" y="15985"/>
                  </a:cubicBezTo>
                  <a:lnTo>
                    <a:pt x="24575" y="15985"/>
                  </a:lnTo>
                  <a:lnTo>
                    <a:pt x="24575" y="1498"/>
                  </a:lnTo>
                  <a:cubicBezTo>
                    <a:pt x="24575" y="683"/>
                    <a:pt x="23892" y="1"/>
                    <a:pt x="23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5"/>
            <p:cNvSpPr/>
            <p:nvPr/>
          </p:nvSpPr>
          <p:spPr>
            <a:xfrm>
              <a:off x="6202813" y="4698325"/>
              <a:ext cx="83475" cy="25125"/>
            </a:xfrm>
            <a:custGeom>
              <a:avLst/>
              <a:gdLst/>
              <a:ahLst/>
              <a:cxnLst/>
              <a:rect l="l" t="t" r="r" b="b"/>
              <a:pathLst>
                <a:path w="3339" h="1005" extrusionOk="0">
                  <a:moveTo>
                    <a:pt x="683" y="0"/>
                  </a:moveTo>
                  <a:cubicBezTo>
                    <a:pt x="1" y="0"/>
                    <a:pt x="1" y="1005"/>
                    <a:pt x="683" y="1005"/>
                  </a:cubicBezTo>
                  <a:lnTo>
                    <a:pt x="2674" y="1005"/>
                  </a:lnTo>
                  <a:cubicBezTo>
                    <a:pt x="3338" y="1005"/>
                    <a:pt x="3338" y="0"/>
                    <a:pt x="2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5"/>
            <p:cNvSpPr/>
            <p:nvPr/>
          </p:nvSpPr>
          <p:spPr>
            <a:xfrm>
              <a:off x="6054913" y="4299050"/>
              <a:ext cx="329500" cy="324400"/>
            </a:xfrm>
            <a:custGeom>
              <a:avLst/>
              <a:gdLst/>
              <a:ahLst/>
              <a:cxnLst/>
              <a:rect l="l" t="t" r="r" b="b"/>
              <a:pathLst>
                <a:path w="13180" h="12976" extrusionOk="0">
                  <a:moveTo>
                    <a:pt x="6599" y="1048"/>
                  </a:moveTo>
                  <a:lnTo>
                    <a:pt x="11454" y="3494"/>
                  </a:lnTo>
                  <a:lnTo>
                    <a:pt x="6599" y="5921"/>
                  </a:lnTo>
                  <a:lnTo>
                    <a:pt x="1707" y="3494"/>
                  </a:lnTo>
                  <a:lnTo>
                    <a:pt x="6599" y="1048"/>
                  </a:lnTo>
                  <a:close/>
                  <a:moveTo>
                    <a:pt x="9595" y="5561"/>
                  </a:moveTo>
                  <a:lnTo>
                    <a:pt x="11454" y="6490"/>
                  </a:lnTo>
                  <a:lnTo>
                    <a:pt x="6599" y="8917"/>
                  </a:lnTo>
                  <a:lnTo>
                    <a:pt x="1707" y="6509"/>
                  </a:lnTo>
                  <a:lnTo>
                    <a:pt x="3604" y="5561"/>
                  </a:lnTo>
                  <a:lnTo>
                    <a:pt x="6372" y="6945"/>
                  </a:lnTo>
                  <a:cubicBezTo>
                    <a:pt x="6429" y="6964"/>
                    <a:pt x="6505" y="6983"/>
                    <a:pt x="6599" y="6983"/>
                  </a:cubicBezTo>
                  <a:cubicBezTo>
                    <a:pt x="6675" y="6983"/>
                    <a:pt x="6751" y="6964"/>
                    <a:pt x="6808" y="6945"/>
                  </a:cubicBezTo>
                  <a:lnTo>
                    <a:pt x="9595" y="5561"/>
                  </a:lnTo>
                  <a:close/>
                  <a:moveTo>
                    <a:pt x="9595" y="8538"/>
                  </a:moveTo>
                  <a:lnTo>
                    <a:pt x="11454" y="9486"/>
                  </a:lnTo>
                  <a:lnTo>
                    <a:pt x="6599" y="11913"/>
                  </a:lnTo>
                  <a:lnTo>
                    <a:pt x="1707" y="9486"/>
                  </a:lnTo>
                  <a:lnTo>
                    <a:pt x="3585" y="8538"/>
                  </a:lnTo>
                  <a:lnTo>
                    <a:pt x="6372" y="9922"/>
                  </a:lnTo>
                  <a:cubicBezTo>
                    <a:pt x="6429" y="9960"/>
                    <a:pt x="6505" y="9979"/>
                    <a:pt x="6599" y="9979"/>
                  </a:cubicBezTo>
                  <a:cubicBezTo>
                    <a:pt x="6675" y="9979"/>
                    <a:pt x="6751" y="9960"/>
                    <a:pt x="6808" y="9922"/>
                  </a:cubicBezTo>
                  <a:lnTo>
                    <a:pt x="9595" y="8538"/>
                  </a:lnTo>
                  <a:close/>
                  <a:moveTo>
                    <a:pt x="6590" y="1"/>
                  </a:moveTo>
                  <a:cubicBezTo>
                    <a:pt x="6514" y="1"/>
                    <a:pt x="6438" y="15"/>
                    <a:pt x="6372" y="43"/>
                  </a:cubicBezTo>
                  <a:lnTo>
                    <a:pt x="380" y="3039"/>
                  </a:lnTo>
                  <a:cubicBezTo>
                    <a:pt x="209" y="3134"/>
                    <a:pt x="96" y="3305"/>
                    <a:pt x="96" y="3494"/>
                  </a:cubicBezTo>
                  <a:cubicBezTo>
                    <a:pt x="96" y="3684"/>
                    <a:pt x="209" y="3855"/>
                    <a:pt x="380" y="3930"/>
                  </a:cubicBezTo>
                  <a:lnTo>
                    <a:pt x="2485" y="4992"/>
                  </a:lnTo>
                  <a:lnTo>
                    <a:pt x="380" y="6035"/>
                  </a:lnTo>
                  <a:cubicBezTo>
                    <a:pt x="1" y="6225"/>
                    <a:pt x="1" y="6756"/>
                    <a:pt x="380" y="6926"/>
                  </a:cubicBezTo>
                  <a:lnTo>
                    <a:pt x="2485" y="7988"/>
                  </a:lnTo>
                  <a:lnTo>
                    <a:pt x="380" y="9031"/>
                  </a:lnTo>
                  <a:cubicBezTo>
                    <a:pt x="1" y="9221"/>
                    <a:pt x="1" y="9752"/>
                    <a:pt x="380" y="9922"/>
                  </a:cubicBezTo>
                  <a:lnTo>
                    <a:pt x="6372" y="12918"/>
                  </a:lnTo>
                  <a:cubicBezTo>
                    <a:pt x="6448" y="12956"/>
                    <a:pt x="6524" y="12975"/>
                    <a:pt x="6599" y="12975"/>
                  </a:cubicBezTo>
                  <a:cubicBezTo>
                    <a:pt x="6675" y="12975"/>
                    <a:pt x="6751" y="12956"/>
                    <a:pt x="6827" y="12918"/>
                  </a:cubicBezTo>
                  <a:lnTo>
                    <a:pt x="12800" y="9922"/>
                  </a:lnTo>
                  <a:cubicBezTo>
                    <a:pt x="13179" y="9752"/>
                    <a:pt x="13179" y="9221"/>
                    <a:pt x="12800" y="9031"/>
                  </a:cubicBezTo>
                  <a:lnTo>
                    <a:pt x="10714" y="7988"/>
                  </a:lnTo>
                  <a:lnTo>
                    <a:pt x="12800" y="6926"/>
                  </a:lnTo>
                  <a:cubicBezTo>
                    <a:pt x="13179" y="6756"/>
                    <a:pt x="13179" y="6225"/>
                    <a:pt x="12800" y="6035"/>
                  </a:cubicBezTo>
                  <a:lnTo>
                    <a:pt x="10714" y="4992"/>
                  </a:lnTo>
                  <a:lnTo>
                    <a:pt x="12800" y="3930"/>
                  </a:lnTo>
                  <a:cubicBezTo>
                    <a:pt x="12971" y="3855"/>
                    <a:pt x="13084" y="3684"/>
                    <a:pt x="13084" y="3494"/>
                  </a:cubicBezTo>
                  <a:cubicBezTo>
                    <a:pt x="13084" y="3305"/>
                    <a:pt x="12971" y="3134"/>
                    <a:pt x="12800" y="3039"/>
                  </a:cubicBezTo>
                  <a:lnTo>
                    <a:pt x="6808" y="43"/>
                  </a:lnTo>
                  <a:cubicBezTo>
                    <a:pt x="6742" y="15"/>
                    <a:pt x="6666" y="1"/>
                    <a:pt x="6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" name="Google Shape;691;p35"/>
          <p:cNvGrpSpPr/>
          <p:nvPr/>
        </p:nvGrpSpPr>
        <p:grpSpPr>
          <a:xfrm>
            <a:off x="1873094" y="1612577"/>
            <a:ext cx="1080346" cy="2088099"/>
            <a:chOff x="3856249" y="-333865"/>
            <a:chExt cx="932539" cy="1801640"/>
          </a:xfrm>
        </p:grpSpPr>
        <p:sp>
          <p:nvSpPr>
            <p:cNvPr id="692" name="Google Shape;692;p35"/>
            <p:cNvSpPr/>
            <p:nvPr/>
          </p:nvSpPr>
          <p:spPr>
            <a:xfrm>
              <a:off x="3863397" y="-329140"/>
              <a:ext cx="303425" cy="185100"/>
            </a:xfrm>
            <a:custGeom>
              <a:avLst/>
              <a:gdLst/>
              <a:ahLst/>
              <a:cxnLst/>
              <a:rect l="l" t="t" r="r" b="b"/>
              <a:pathLst>
                <a:path w="12137" h="7404" extrusionOk="0">
                  <a:moveTo>
                    <a:pt x="6576" y="1"/>
                  </a:moveTo>
                  <a:cubicBezTo>
                    <a:pt x="5120" y="1"/>
                    <a:pt x="3665" y="854"/>
                    <a:pt x="3167" y="2549"/>
                  </a:cubicBezTo>
                  <a:cubicBezTo>
                    <a:pt x="2959" y="2492"/>
                    <a:pt x="2750" y="2473"/>
                    <a:pt x="2542" y="2473"/>
                  </a:cubicBezTo>
                  <a:cubicBezTo>
                    <a:pt x="2530" y="2473"/>
                    <a:pt x="2518" y="2473"/>
                    <a:pt x="2507" y="2473"/>
                  </a:cubicBezTo>
                  <a:cubicBezTo>
                    <a:pt x="1157" y="2473"/>
                    <a:pt x="38" y="3566"/>
                    <a:pt x="1" y="4938"/>
                  </a:cubicBezTo>
                  <a:cubicBezTo>
                    <a:pt x="39" y="6303"/>
                    <a:pt x="1157" y="7403"/>
                    <a:pt x="2542" y="7403"/>
                  </a:cubicBezTo>
                  <a:lnTo>
                    <a:pt x="9595" y="7403"/>
                  </a:lnTo>
                  <a:cubicBezTo>
                    <a:pt x="10980" y="7403"/>
                    <a:pt x="12098" y="6303"/>
                    <a:pt x="12136" y="4938"/>
                  </a:cubicBezTo>
                  <a:cubicBezTo>
                    <a:pt x="12117" y="3687"/>
                    <a:pt x="11188" y="2663"/>
                    <a:pt x="9956" y="2492"/>
                  </a:cubicBezTo>
                  <a:lnTo>
                    <a:pt x="9956" y="2473"/>
                  </a:lnTo>
                  <a:cubicBezTo>
                    <a:pt x="9430" y="821"/>
                    <a:pt x="8003" y="1"/>
                    <a:pt x="65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5"/>
            <p:cNvSpPr/>
            <p:nvPr/>
          </p:nvSpPr>
          <p:spPr>
            <a:xfrm>
              <a:off x="3972671" y="-192754"/>
              <a:ext cx="98625" cy="167825"/>
            </a:xfrm>
            <a:custGeom>
              <a:avLst/>
              <a:gdLst/>
              <a:ahLst/>
              <a:cxnLst/>
              <a:rect l="l" t="t" r="r" b="b"/>
              <a:pathLst>
                <a:path w="3945" h="6713" extrusionOk="0">
                  <a:moveTo>
                    <a:pt x="1233" y="0"/>
                  </a:moveTo>
                  <a:lnTo>
                    <a:pt x="1233" y="3736"/>
                  </a:lnTo>
                  <a:lnTo>
                    <a:pt x="0" y="3736"/>
                  </a:lnTo>
                  <a:lnTo>
                    <a:pt x="1972" y="6713"/>
                  </a:lnTo>
                  <a:lnTo>
                    <a:pt x="3944" y="3736"/>
                  </a:lnTo>
                  <a:lnTo>
                    <a:pt x="2712" y="3736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5"/>
            <p:cNvSpPr/>
            <p:nvPr/>
          </p:nvSpPr>
          <p:spPr>
            <a:xfrm>
              <a:off x="4775013" y="1455575"/>
              <a:ext cx="13775" cy="12200"/>
            </a:xfrm>
            <a:custGeom>
              <a:avLst/>
              <a:gdLst/>
              <a:ahLst/>
              <a:cxnLst/>
              <a:rect l="l" t="t" r="r" b="b"/>
              <a:pathLst>
                <a:path w="551" h="488" extrusionOk="0">
                  <a:moveTo>
                    <a:pt x="236" y="1"/>
                  </a:moveTo>
                  <a:cubicBezTo>
                    <a:pt x="115" y="1"/>
                    <a:pt x="1" y="99"/>
                    <a:pt x="1" y="241"/>
                  </a:cubicBezTo>
                  <a:cubicBezTo>
                    <a:pt x="1" y="374"/>
                    <a:pt x="115" y="488"/>
                    <a:pt x="247" y="488"/>
                  </a:cubicBezTo>
                  <a:cubicBezTo>
                    <a:pt x="456" y="488"/>
                    <a:pt x="551" y="222"/>
                    <a:pt x="399" y="71"/>
                  </a:cubicBezTo>
                  <a:cubicBezTo>
                    <a:pt x="351" y="22"/>
                    <a:pt x="293" y="1"/>
                    <a:pt x="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5"/>
            <p:cNvSpPr/>
            <p:nvPr/>
          </p:nvSpPr>
          <p:spPr>
            <a:xfrm>
              <a:off x="3856249" y="-333865"/>
              <a:ext cx="315725" cy="315575"/>
            </a:xfrm>
            <a:custGeom>
              <a:avLst/>
              <a:gdLst/>
              <a:ahLst/>
              <a:cxnLst/>
              <a:rect l="l" t="t" r="r" b="b"/>
              <a:pathLst>
                <a:path w="12629" h="12623" extrusionOk="0">
                  <a:moveTo>
                    <a:pt x="6804" y="501"/>
                  </a:moveTo>
                  <a:cubicBezTo>
                    <a:pt x="8025" y="501"/>
                    <a:pt x="9249" y="1152"/>
                    <a:pt x="9841" y="2475"/>
                  </a:cubicBezTo>
                  <a:cubicBezTo>
                    <a:pt x="9121" y="2475"/>
                    <a:pt x="8419" y="2759"/>
                    <a:pt x="7907" y="3271"/>
                  </a:cubicBezTo>
                  <a:cubicBezTo>
                    <a:pt x="7812" y="3366"/>
                    <a:pt x="7812" y="3518"/>
                    <a:pt x="7907" y="3612"/>
                  </a:cubicBezTo>
                  <a:cubicBezTo>
                    <a:pt x="7955" y="3660"/>
                    <a:pt x="8021" y="3683"/>
                    <a:pt x="8087" y="3683"/>
                  </a:cubicBezTo>
                  <a:cubicBezTo>
                    <a:pt x="8154" y="3683"/>
                    <a:pt x="8220" y="3660"/>
                    <a:pt x="8267" y="3612"/>
                  </a:cubicBezTo>
                  <a:cubicBezTo>
                    <a:pt x="8681" y="3199"/>
                    <a:pt x="9240" y="2959"/>
                    <a:pt x="9823" y="2959"/>
                  </a:cubicBezTo>
                  <a:cubicBezTo>
                    <a:pt x="9936" y="2959"/>
                    <a:pt x="10050" y="2968"/>
                    <a:pt x="10164" y="2987"/>
                  </a:cubicBezTo>
                  <a:cubicBezTo>
                    <a:pt x="11263" y="3119"/>
                    <a:pt x="12117" y="4048"/>
                    <a:pt x="12136" y="5186"/>
                  </a:cubicBezTo>
                  <a:cubicBezTo>
                    <a:pt x="12098" y="6419"/>
                    <a:pt x="11093" y="7405"/>
                    <a:pt x="9841" y="7405"/>
                  </a:cubicBezTo>
                  <a:lnTo>
                    <a:pt x="7281" y="7405"/>
                  </a:lnTo>
                  <a:lnTo>
                    <a:pt x="7281" y="5679"/>
                  </a:lnTo>
                  <a:cubicBezTo>
                    <a:pt x="7281" y="5546"/>
                    <a:pt x="7187" y="5433"/>
                    <a:pt x="7054" y="5433"/>
                  </a:cubicBezTo>
                  <a:lnTo>
                    <a:pt x="5575" y="5433"/>
                  </a:lnTo>
                  <a:cubicBezTo>
                    <a:pt x="5442" y="5433"/>
                    <a:pt x="5328" y="5546"/>
                    <a:pt x="5328" y="5679"/>
                  </a:cubicBezTo>
                  <a:lnTo>
                    <a:pt x="5328" y="7405"/>
                  </a:lnTo>
                  <a:lnTo>
                    <a:pt x="2788" y="7405"/>
                  </a:lnTo>
                  <a:cubicBezTo>
                    <a:pt x="1536" y="7405"/>
                    <a:pt x="512" y="6419"/>
                    <a:pt x="493" y="5186"/>
                  </a:cubicBezTo>
                  <a:cubicBezTo>
                    <a:pt x="512" y="3947"/>
                    <a:pt x="1517" y="2967"/>
                    <a:pt x="2752" y="2967"/>
                  </a:cubicBezTo>
                  <a:cubicBezTo>
                    <a:pt x="2764" y="2967"/>
                    <a:pt x="2776" y="2967"/>
                    <a:pt x="2788" y="2968"/>
                  </a:cubicBezTo>
                  <a:cubicBezTo>
                    <a:pt x="3375" y="2968"/>
                    <a:pt x="3925" y="3195"/>
                    <a:pt x="4342" y="3612"/>
                  </a:cubicBezTo>
                  <a:cubicBezTo>
                    <a:pt x="4395" y="3665"/>
                    <a:pt x="4455" y="3687"/>
                    <a:pt x="4514" y="3687"/>
                  </a:cubicBezTo>
                  <a:cubicBezTo>
                    <a:pt x="4706" y="3687"/>
                    <a:pt x="4877" y="3446"/>
                    <a:pt x="4703" y="3271"/>
                  </a:cubicBezTo>
                  <a:cubicBezTo>
                    <a:pt x="4418" y="2987"/>
                    <a:pt x="4077" y="2759"/>
                    <a:pt x="3698" y="2626"/>
                  </a:cubicBezTo>
                  <a:cubicBezTo>
                    <a:pt x="4242" y="1218"/>
                    <a:pt x="5521" y="501"/>
                    <a:pt x="6804" y="501"/>
                  </a:cubicBezTo>
                  <a:close/>
                  <a:moveTo>
                    <a:pt x="6788" y="5926"/>
                  </a:moveTo>
                  <a:lnTo>
                    <a:pt x="6788" y="9415"/>
                  </a:lnTo>
                  <a:cubicBezTo>
                    <a:pt x="6788" y="9547"/>
                    <a:pt x="6883" y="9661"/>
                    <a:pt x="7016" y="9661"/>
                  </a:cubicBezTo>
                  <a:lnTo>
                    <a:pt x="7812" y="9680"/>
                  </a:lnTo>
                  <a:lnTo>
                    <a:pt x="6295" y="11936"/>
                  </a:lnTo>
                  <a:lnTo>
                    <a:pt x="4798" y="9680"/>
                  </a:lnTo>
                  <a:lnTo>
                    <a:pt x="5556" y="9680"/>
                  </a:lnTo>
                  <a:cubicBezTo>
                    <a:pt x="5689" y="9680"/>
                    <a:pt x="5802" y="9566"/>
                    <a:pt x="5802" y="9434"/>
                  </a:cubicBezTo>
                  <a:lnTo>
                    <a:pt x="5802" y="5926"/>
                  </a:lnTo>
                  <a:close/>
                  <a:moveTo>
                    <a:pt x="6792" y="0"/>
                  </a:moveTo>
                  <a:cubicBezTo>
                    <a:pt x="5311" y="0"/>
                    <a:pt x="3829" y="830"/>
                    <a:pt x="3224" y="2494"/>
                  </a:cubicBezTo>
                  <a:cubicBezTo>
                    <a:pt x="3075" y="2470"/>
                    <a:pt x="2927" y="2458"/>
                    <a:pt x="2781" y="2458"/>
                  </a:cubicBezTo>
                  <a:cubicBezTo>
                    <a:pt x="1296" y="2458"/>
                    <a:pt x="35" y="3649"/>
                    <a:pt x="0" y="5186"/>
                  </a:cubicBezTo>
                  <a:cubicBezTo>
                    <a:pt x="19" y="6684"/>
                    <a:pt x="1271" y="7898"/>
                    <a:pt x="2788" y="7898"/>
                  </a:cubicBezTo>
                  <a:lnTo>
                    <a:pt x="5328" y="7898"/>
                  </a:lnTo>
                  <a:lnTo>
                    <a:pt x="5328" y="9168"/>
                  </a:lnTo>
                  <a:lnTo>
                    <a:pt x="4342" y="9168"/>
                  </a:lnTo>
                  <a:cubicBezTo>
                    <a:pt x="4335" y="9167"/>
                    <a:pt x="4327" y="9167"/>
                    <a:pt x="4320" y="9167"/>
                  </a:cubicBezTo>
                  <a:cubicBezTo>
                    <a:pt x="4125" y="9167"/>
                    <a:pt x="4006" y="9402"/>
                    <a:pt x="4134" y="9566"/>
                  </a:cubicBezTo>
                  <a:lnTo>
                    <a:pt x="6106" y="12524"/>
                  </a:lnTo>
                  <a:cubicBezTo>
                    <a:pt x="6139" y="12574"/>
                    <a:pt x="6200" y="12623"/>
                    <a:pt x="6277" y="12623"/>
                  </a:cubicBezTo>
                  <a:cubicBezTo>
                    <a:pt x="6289" y="12623"/>
                    <a:pt x="6302" y="12622"/>
                    <a:pt x="6314" y="12619"/>
                  </a:cubicBezTo>
                  <a:cubicBezTo>
                    <a:pt x="6325" y="12622"/>
                    <a:pt x="6335" y="12623"/>
                    <a:pt x="6345" y="12623"/>
                  </a:cubicBezTo>
                  <a:cubicBezTo>
                    <a:pt x="6410" y="12623"/>
                    <a:pt x="6471" y="12574"/>
                    <a:pt x="6504" y="12524"/>
                  </a:cubicBezTo>
                  <a:lnTo>
                    <a:pt x="8476" y="9566"/>
                  </a:lnTo>
                  <a:cubicBezTo>
                    <a:pt x="8533" y="9490"/>
                    <a:pt x="8533" y="9377"/>
                    <a:pt x="8495" y="9301"/>
                  </a:cubicBezTo>
                  <a:cubicBezTo>
                    <a:pt x="8457" y="9225"/>
                    <a:pt x="8362" y="9168"/>
                    <a:pt x="8286" y="9168"/>
                  </a:cubicBezTo>
                  <a:lnTo>
                    <a:pt x="7281" y="9168"/>
                  </a:lnTo>
                  <a:lnTo>
                    <a:pt x="7281" y="7898"/>
                  </a:lnTo>
                  <a:lnTo>
                    <a:pt x="9841" y="7898"/>
                  </a:lnTo>
                  <a:cubicBezTo>
                    <a:pt x="11339" y="7898"/>
                    <a:pt x="12591" y="6684"/>
                    <a:pt x="12629" y="5186"/>
                  </a:cubicBezTo>
                  <a:cubicBezTo>
                    <a:pt x="12591" y="3878"/>
                    <a:pt x="11662" y="2778"/>
                    <a:pt x="10372" y="2513"/>
                  </a:cubicBezTo>
                  <a:cubicBezTo>
                    <a:pt x="9773" y="839"/>
                    <a:pt x="8283" y="0"/>
                    <a:pt x="67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96" name="Google Shape;696;p35"/>
          <p:cNvGrpSpPr/>
          <p:nvPr/>
        </p:nvGrpSpPr>
        <p:grpSpPr>
          <a:xfrm>
            <a:off x="1771675" y="1545125"/>
            <a:ext cx="578325" cy="487500"/>
            <a:chOff x="4764875" y="1706700"/>
            <a:chExt cx="578325" cy="487500"/>
          </a:xfrm>
        </p:grpSpPr>
        <p:sp>
          <p:nvSpPr>
            <p:cNvPr id="697" name="Google Shape;697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35"/>
          <p:cNvGrpSpPr/>
          <p:nvPr/>
        </p:nvGrpSpPr>
        <p:grpSpPr>
          <a:xfrm>
            <a:off x="2198188" y="2528038"/>
            <a:ext cx="578325" cy="487500"/>
            <a:chOff x="4764875" y="1706700"/>
            <a:chExt cx="578325" cy="487500"/>
          </a:xfrm>
        </p:grpSpPr>
        <p:sp>
          <p:nvSpPr>
            <p:cNvPr id="700" name="Google Shape;700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35"/>
          <p:cNvGrpSpPr/>
          <p:nvPr/>
        </p:nvGrpSpPr>
        <p:grpSpPr>
          <a:xfrm>
            <a:off x="2624725" y="3510950"/>
            <a:ext cx="578325" cy="487500"/>
            <a:chOff x="4764875" y="1706700"/>
            <a:chExt cx="578325" cy="487500"/>
          </a:xfrm>
        </p:grpSpPr>
        <p:sp>
          <p:nvSpPr>
            <p:cNvPr id="703" name="Google Shape;703;p35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465;p27">
            <a:extLst>
              <a:ext uri="{FF2B5EF4-FFF2-40B4-BE49-F238E27FC236}">
                <a16:creationId xmlns:a16="http://schemas.microsoft.com/office/drawing/2014/main" id="{85B2A314-5416-360F-2A0B-D1770FA468B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/>
              <a:t>TNG_workshop.py</a:t>
            </a:r>
            <a:endParaRPr lang="en-US" dirty="0"/>
          </a:p>
        </p:txBody>
      </p:sp>
      <p:sp>
        <p:nvSpPr>
          <p:cNvPr id="7" name="Google Shape;507;p30">
            <a:extLst>
              <a:ext uri="{FF2B5EF4-FFF2-40B4-BE49-F238E27FC236}">
                <a16:creationId xmlns:a16="http://schemas.microsoft.com/office/drawing/2014/main" id="{CCB4FD02-90D9-F3AE-CA30-D2FDD5014956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data_specifications.info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>
            <a:extLst>
              <a:ext uri="{FF2B5EF4-FFF2-40B4-BE49-F238E27FC236}">
                <a16:creationId xmlns:a16="http://schemas.microsoft.com/office/drawing/2014/main" id="{2458F623-E524-0029-2006-3D1A389077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00313" y="0"/>
            <a:ext cx="41433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1C381322-61AA-4A16-96A3-4879453237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076" y="29441"/>
            <a:ext cx="41433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0BED0A-7D10-BAAD-73CC-0CF68CD693D1}"/>
              </a:ext>
            </a:extLst>
          </p:cNvPr>
          <p:cNvSpPr txBox="1"/>
          <p:nvPr/>
        </p:nvSpPr>
        <p:spPr>
          <a:xfrm>
            <a:off x="5742709" y="249382"/>
            <a:ext cx="3034146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Dark matter column density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Gas column density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Gas velocity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Stellar column density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Temperature	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Gas metallicity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Shock Mach number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Magnetic field</a:t>
            </a:r>
          </a:p>
          <a:p>
            <a:endParaRPr lang="en-US" dirty="0">
              <a:solidFill>
                <a:schemeClr val="accent6"/>
              </a:solidFill>
            </a:endParaRPr>
          </a:p>
          <a:p>
            <a:endParaRPr lang="en-US" dirty="0">
              <a:solidFill>
                <a:schemeClr val="accent6"/>
              </a:solidFill>
            </a:endParaRPr>
          </a:p>
          <a:p>
            <a:r>
              <a:rPr lang="en-US" dirty="0">
                <a:solidFill>
                  <a:schemeClr val="accent6"/>
                </a:solidFill>
              </a:rPr>
              <a:t>X-ray luminosity</a:t>
            </a:r>
          </a:p>
          <a:p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709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03 </a:t>
            </a:r>
            <a:r>
              <a:rPr lang="en" sz="5000" dirty="0">
                <a:solidFill>
                  <a:schemeClr val="accent6"/>
                </a:solidFill>
              </a:rPr>
              <a:t>{</a:t>
            </a:r>
            <a:endParaRPr sz="5000" dirty="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bg2"/>
                </a:solidFill>
              </a:rPr>
              <a:t>Practical Exercises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28309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&lt; Your turn! Practice in </a:t>
            </a:r>
            <a:r>
              <a:rPr lang="en-US" dirty="0" err="1"/>
              <a:t>Jupyter</a:t>
            </a:r>
            <a:r>
              <a:rPr lang="en-US" dirty="0"/>
              <a:t> Notebooks &gt;</a:t>
            </a: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p</a:t>
            </a:r>
            <a:r>
              <a:rPr lang="en" sz="1400" dirty="0">
                <a:solidFill>
                  <a:schemeClr val="accent3"/>
                </a:solidFill>
              </a:rPr>
              <a:t>ractical_exercises.ipynb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A734013E-5721-A570-BCBC-13B5607B9CC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 sz="1400"/>
              <a:t>TNG_workshop.py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85765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730479" y="1340932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Update your API key!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p</a:t>
            </a:r>
            <a:r>
              <a:rPr lang="en" sz="1400" dirty="0">
                <a:solidFill>
                  <a:schemeClr val="accent3"/>
                </a:solidFill>
              </a:rPr>
              <a:t>ractical_exercises.ipynb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A734013E-5721-A570-BCBC-13B5607B9CC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 sz="1400"/>
              <a:t>TNG_workshop.py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0C5555-8831-6A28-47CE-8F5A6473F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475" y="2095434"/>
            <a:ext cx="6121715" cy="234327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88BF991-5644-818B-307C-6983E04BECF0}"/>
              </a:ext>
            </a:extLst>
          </p:cNvPr>
          <p:cNvCxnSpPr>
            <a:cxnSpLocks/>
          </p:cNvCxnSpPr>
          <p:nvPr/>
        </p:nvCxnSpPr>
        <p:spPr>
          <a:xfrm flipH="1">
            <a:off x="6109855" y="3456709"/>
            <a:ext cx="100445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331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4C40-2ADE-8140-2A69-DC638DF8A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Your turn: </a:t>
            </a:r>
            <a:r>
              <a:rPr lang="en-US" dirty="0">
                <a:solidFill>
                  <a:schemeClr val="accent6"/>
                </a:solidFill>
              </a:rPr>
              <a:t>Use the TNG API to download simulation data: </a:t>
            </a:r>
            <a:r>
              <a:rPr lang="en-US" dirty="0">
                <a:solidFill>
                  <a:schemeClr val="bg1"/>
                </a:solidFill>
              </a:rPr>
              <a:t>Notebook 1</a:t>
            </a:r>
          </a:p>
        </p:txBody>
      </p:sp>
      <p:grpSp>
        <p:nvGrpSpPr>
          <p:cNvPr id="7" name="Google Shape;2531;p48">
            <a:extLst>
              <a:ext uri="{FF2B5EF4-FFF2-40B4-BE49-F238E27FC236}">
                <a16:creationId xmlns:a16="http://schemas.microsoft.com/office/drawing/2014/main" id="{5857A361-1B0F-8829-C9FC-FD957209E8E4}"/>
              </a:ext>
            </a:extLst>
          </p:cNvPr>
          <p:cNvGrpSpPr/>
          <p:nvPr/>
        </p:nvGrpSpPr>
        <p:grpSpPr>
          <a:xfrm>
            <a:off x="4994654" y="1701399"/>
            <a:ext cx="3439196" cy="2775803"/>
            <a:chOff x="4994678" y="1173377"/>
            <a:chExt cx="3439196" cy="2775803"/>
          </a:xfrm>
        </p:grpSpPr>
        <p:grpSp>
          <p:nvGrpSpPr>
            <p:cNvPr id="8" name="Google Shape;2532;p48">
              <a:extLst>
                <a:ext uri="{FF2B5EF4-FFF2-40B4-BE49-F238E27FC236}">
                  <a16:creationId xmlns:a16="http://schemas.microsoft.com/office/drawing/2014/main" id="{6D1BD9FC-A193-2972-6D7E-2C4A2A766418}"/>
                </a:ext>
              </a:extLst>
            </p:cNvPr>
            <p:cNvGrpSpPr/>
            <p:nvPr/>
          </p:nvGrpSpPr>
          <p:grpSpPr>
            <a:xfrm>
              <a:off x="4994678" y="1173377"/>
              <a:ext cx="3439196" cy="2775803"/>
              <a:chOff x="4572031" y="1415284"/>
              <a:chExt cx="2875341" cy="2319354"/>
            </a:xfrm>
          </p:grpSpPr>
          <p:grpSp>
            <p:nvGrpSpPr>
              <p:cNvPr id="10" name="Google Shape;2533;p48">
                <a:extLst>
                  <a:ext uri="{FF2B5EF4-FFF2-40B4-BE49-F238E27FC236}">
                    <a16:creationId xmlns:a16="http://schemas.microsoft.com/office/drawing/2014/main" id="{67BF6CC7-A147-5E1D-AC70-24311DE14D31}"/>
                  </a:ext>
                </a:extLst>
              </p:cNvPr>
              <p:cNvGrpSpPr/>
              <p:nvPr/>
            </p:nvGrpSpPr>
            <p:grpSpPr>
              <a:xfrm>
                <a:off x="4572031" y="1415284"/>
                <a:ext cx="2875341" cy="1993075"/>
                <a:chOff x="3665860" y="822037"/>
                <a:chExt cx="4758136" cy="3243937"/>
              </a:xfrm>
            </p:grpSpPr>
            <p:grpSp>
              <p:nvGrpSpPr>
                <p:cNvPr id="12" name="Google Shape;2534;p48">
                  <a:extLst>
                    <a:ext uri="{FF2B5EF4-FFF2-40B4-BE49-F238E27FC236}">
                      <a16:creationId xmlns:a16="http://schemas.microsoft.com/office/drawing/2014/main" id="{CF33A24E-1181-B332-7813-8934D3BDCA9C}"/>
                    </a:ext>
                  </a:extLst>
                </p:cNvPr>
                <p:cNvGrpSpPr/>
                <p:nvPr/>
              </p:nvGrpSpPr>
              <p:grpSpPr>
                <a:xfrm>
                  <a:off x="3665860" y="822037"/>
                  <a:ext cx="4758136" cy="3243937"/>
                  <a:chOff x="518725" y="252435"/>
                  <a:chExt cx="6524250" cy="4448015"/>
                </a:xfrm>
              </p:grpSpPr>
              <p:sp>
                <p:nvSpPr>
                  <p:cNvPr id="14" name="Google Shape;2535;p48">
                    <a:extLst>
                      <a:ext uri="{FF2B5EF4-FFF2-40B4-BE49-F238E27FC236}">
                        <a16:creationId xmlns:a16="http://schemas.microsoft.com/office/drawing/2014/main" id="{2B4A03AE-AA1F-7CEA-964A-6063FF6A273C}"/>
                      </a:ext>
                    </a:extLst>
                  </p:cNvPr>
                  <p:cNvSpPr/>
                  <p:nvPr/>
                </p:nvSpPr>
                <p:spPr>
                  <a:xfrm>
                    <a:off x="518725" y="4131625"/>
                    <a:ext cx="6524250" cy="568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22753" extrusionOk="0">
                        <a:moveTo>
                          <a:pt x="0" y="14846"/>
                        </a:moveTo>
                        <a:cubicBezTo>
                          <a:pt x="0" y="19169"/>
                          <a:pt x="4039" y="22753"/>
                          <a:pt x="8305" y="22753"/>
                        </a:cubicBezTo>
                        <a:lnTo>
                          <a:pt x="253120" y="22753"/>
                        </a:lnTo>
                        <a:cubicBezTo>
                          <a:pt x="257443" y="22696"/>
                          <a:pt x="260913" y="19169"/>
                          <a:pt x="260970" y="14846"/>
                        </a:cubicBezTo>
                        <a:lnTo>
                          <a:pt x="260970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  <p:sp>
                <p:nvSpPr>
                  <p:cNvPr id="15" name="Google Shape;2536;p48">
                    <a:extLst>
                      <a:ext uri="{FF2B5EF4-FFF2-40B4-BE49-F238E27FC236}">
                        <a16:creationId xmlns:a16="http://schemas.microsoft.com/office/drawing/2014/main" id="{69D47F10-3C45-C79D-FE63-7FA9ABCD5953}"/>
                      </a:ext>
                    </a:extLst>
                  </p:cNvPr>
                  <p:cNvSpPr/>
                  <p:nvPr/>
                </p:nvSpPr>
                <p:spPr>
                  <a:xfrm>
                    <a:off x="518725" y="252435"/>
                    <a:ext cx="6524250" cy="3893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970" h="155741" extrusionOk="0">
                        <a:moveTo>
                          <a:pt x="249594" y="9954"/>
                        </a:moveTo>
                        <a:lnTo>
                          <a:pt x="249594" y="144364"/>
                        </a:lnTo>
                        <a:lnTo>
                          <a:pt x="11376" y="144364"/>
                        </a:lnTo>
                        <a:lnTo>
                          <a:pt x="11376" y="9954"/>
                        </a:lnTo>
                        <a:close/>
                        <a:moveTo>
                          <a:pt x="8305" y="0"/>
                        </a:moveTo>
                        <a:cubicBezTo>
                          <a:pt x="4039" y="0"/>
                          <a:pt x="0" y="2844"/>
                          <a:pt x="0" y="7110"/>
                        </a:cubicBezTo>
                        <a:lnTo>
                          <a:pt x="0" y="155740"/>
                        </a:lnTo>
                        <a:lnTo>
                          <a:pt x="260970" y="155740"/>
                        </a:lnTo>
                        <a:lnTo>
                          <a:pt x="260970" y="7110"/>
                        </a:lnTo>
                        <a:cubicBezTo>
                          <a:pt x="260970" y="2844"/>
                          <a:pt x="257386" y="0"/>
                          <a:pt x="25312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 w="9525" cap="flat" cmpd="sng">
                    <a:solidFill>
                      <a:schemeClr val="accent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chemeClr val="accent3"/>
                      </a:solidFill>
                    </a:endParaRPr>
                  </a:p>
                </p:txBody>
              </p:sp>
            </p:grpSp>
            <p:sp>
              <p:nvSpPr>
                <p:cNvPr id="13" name="Google Shape;2537;p48">
                  <a:extLst>
                    <a:ext uri="{FF2B5EF4-FFF2-40B4-BE49-F238E27FC236}">
                      <a16:creationId xmlns:a16="http://schemas.microsoft.com/office/drawing/2014/main" id="{90A23846-31CA-E4B9-2B76-07D0CAFE36D9}"/>
                    </a:ext>
                  </a:extLst>
                </p:cNvPr>
                <p:cNvSpPr/>
                <p:nvPr/>
              </p:nvSpPr>
              <p:spPr>
                <a:xfrm>
                  <a:off x="5947879" y="3778845"/>
                  <a:ext cx="194076" cy="166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27" h="9100" extrusionOk="0">
                      <a:moveTo>
                        <a:pt x="6092" y="0"/>
                      </a:moveTo>
                      <a:cubicBezTo>
                        <a:pt x="2020" y="0"/>
                        <a:pt x="0" y="4900"/>
                        <a:pt x="2881" y="7747"/>
                      </a:cubicBezTo>
                      <a:cubicBezTo>
                        <a:pt x="3804" y="8681"/>
                        <a:pt x="4944" y="9100"/>
                        <a:pt x="6063" y="9100"/>
                      </a:cubicBezTo>
                      <a:cubicBezTo>
                        <a:pt x="8391" y="9100"/>
                        <a:pt x="10627" y="7286"/>
                        <a:pt x="10627" y="4536"/>
                      </a:cubicBezTo>
                      <a:cubicBezTo>
                        <a:pt x="10627" y="2020"/>
                        <a:pt x="8608" y="0"/>
                        <a:pt x="6092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accent3"/>
                    </a:solidFill>
                  </a:endParaRPr>
                </a:p>
              </p:txBody>
            </p:sp>
          </p:grpSp>
          <p:sp>
            <p:nvSpPr>
              <p:cNvPr id="11" name="Google Shape;2538;p48">
                <a:extLst>
                  <a:ext uri="{FF2B5EF4-FFF2-40B4-BE49-F238E27FC236}">
                    <a16:creationId xmlns:a16="http://schemas.microsoft.com/office/drawing/2014/main" id="{9EF63C2E-41D4-C70B-1A81-AE8C860BEE1A}"/>
                  </a:ext>
                </a:extLst>
              </p:cNvPr>
              <p:cNvSpPr/>
              <p:nvPr/>
            </p:nvSpPr>
            <p:spPr>
              <a:xfrm>
                <a:off x="5498909" y="3408365"/>
                <a:ext cx="1040944" cy="326273"/>
              </a:xfrm>
              <a:custGeom>
                <a:avLst/>
                <a:gdLst/>
                <a:ahLst/>
                <a:cxnLst/>
                <a:rect l="l" t="t" r="r" b="b"/>
                <a:pathLst>
                  <a:path w="94481" h="29125" extrusionOk="0">
                    <a:moveTo>
                      <a:pt x="79805" y="18317"/>
                    </a:moveTo>
                    <a:cubicBezTo>
                      <a:pt x="74117" y="12515"/>
                      <a:pt x="73889" y="1"/>
                      <a:pt x="73889" y="1"/>
                    </a:cubicBezTo>
                    <a:lnTo>
                      <a:pt x="20592" y="1"/>
                    </a:lnTo>
                    <a:cubicBezTo>
                      <a:pt x="20592" y="1"/>
                      <a:pt x="20364" y="12515"/>
                      <a:pt x="14676" y="18317"/>
                    </a:cubicBezTo>
                    <a:cubicBezTo>
                      <a:pt x="8931" y="24175"/>
                      <a:pt x="1" y="29124"/>
                      <a:pt x="15529" y="29124"/>
                    </a:cubicBezTo>
                    <a:lnTo>
                      <a:pt x="78952" y="29124"/>
                    </a:lnTo>
                    <a:cubicBezTo>
                      <a:pt x="94480" y="29124"/>
                      <a:pt x="85493" y="24175"/>
                      <a:pt x="79805" y="18317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3"/>
                  </a:solidFill>
                </a:endParaRPr>
              </a:p>
            </p:txBody>
          </p:sp>
        </p:grpSp>
        <p:cxnSp>
          <p:nvCxnSpPr>
            <p:cNvPr id="9" name="Google Shape;2539;p48">
              <a:extLst>
                <a:ext uri="{FF2B5EF4-FFF2-40B4-BE49-F238E27FC236}">
                  <a16:creationId xmlns:a16="http://schemas.microsoft.com/office/drawing/2014/main" id="{0C17915C-F6A1-7C5C-0F70-724EC38BAA03}"/>
                </a:ext>
              </a:extLst>
            </p:cNvPr>
            <p:cNvCxnSpPr/>
            <p:nvPr/>
          </p:nvCxnSpPr>
          <p:spPr>
            <a:xfrm rot="10800000">
              <a:off x="5370275" y="3949180"/>
              <a:ext cx="268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FCBFFD3-D188-0C80-313D-D4230F7C9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223"/>
          <a:stretch/>
        </p:blipFill>
        <p:spPr>
          <a:xfrm>
            <a:off x="5124587" y="1861297"/>
            <a:ext cx="3190533" cy="18314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1DBB63D-2824-E310-5C21-CEE206B5014D}"/>
              </a:ext>
            </a:extLst>
          </p:cNvPr>
          <p:cNvSpPr txBox="1"/>
          <p:nvPr/>
        </p:nvSpPr>
        <p:spPr>
          <a:xfrm>
            <a:off x="1143250" y="1978752"/>
            <a:ext cx="38880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Remember to update iapi_TNG.py with your TNG API key!!!</a:t>
            </a:r>
          </a:p>
          <a:p>
            <a:pPr lvl="3">
              <a:buClr>
                <a:schemeClr val="accent6"/>
              </a:buClr>
            </a:pPr>
            <a:endParaRPr lang="en-US" dirty="0">
              <a:solidFill>
                <a:schemeClr val="tx2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lvl="3">
              <a:buClr>
                <a:schemeClr val="accent6"/>
              </a:buClr>
            </a:pPr>
            <a:r>
              <a:rPr lang="en-US" dirty="0">
                <a:solidFill>
                  <a:schemeClr val="accent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Didn’t request an API key ahead of time? 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Follow the link to the </a:t>
            </a:r>
            <a:r>
              <a:rPr lang="en-US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github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repository in the workshop Slack channel. </a:t>
            </a:r>
          </a:p>
          <a:p>
            <a:pPr lvl="3">
              <a:buClr>
                <a:schemeClr val="accent6"/>
              </a:buClr>
            </a:pPr>
            <a:endParaRPr lang="en-US" dirty="0">
              <a:solidFill>
                <a:schemeClr val="accent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pPr lvl="3">
              <a:buClr>
                <a:schemeClr val="accent6"/>
              </a:buClr>
            </a:pPr>
            <a:r>
              <a:rPr lang="en-US" dirty="0">
                <a:solidFill>
                  <a:schemeClr val="bg2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Already done with Notebook 1? 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Move on to either Notebook 2 or 3 OR review other TNG data available that you may want to use</a:t>
            </a:r>
            <a:endParaRPr lang="en-US" dirty="0">
              <a:solidFill>
                <a:schemeClr val="bg2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19" name="Google Shape;788;p37">
            <a:extLst>
              <a:ext uri="{FF2B5EF4-FFF2-40B4-BE49-F238E27FC236}">
                <a16:creationId xmlns:a16="http://schemas.microsoft.com/office/drawing/2014/main" id="{C432214D-98E9-3B32-9B16-280E94014076}"/>
              </a:ext>
            </a:extLst>
          </p:cNvPr>
          <p:cNvSpPr txBox="1">
            <a:spLocks/>
          </p:cNvSpPr>
          <p:nvPr/>
        </p:nvSpPr>
        <p:spPr>
          <a:xfrm>
            <a:off x="710125" y="4694725"/>
            <a:ext cx="8072062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solidFill>
                  <a:schemeClr val="accent3"/>
                </a:solidFill>
              </a:rPr>
              <a:t>Don’t be afraid to ask the facilitator or your table for help!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0" name="Google Shape;465;p27">
            <a:extLst>
              <a:ext uri="{FF2B5EF4-FFF2-40B4-BE49-F238E27FC236}">
                <a16:creationId xmlns:a16="http://schemas.microsoft.com/office/drawing/2014/main" id="{61EA3D8C-18B6-E1F0-8EEF-2A8FE766E04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1" name="Google Shape;507;p30">
            <a:extLst>
              <a:ext uri="{FF2B5EF4-FFF2-40B4-BE49-F238E27FC236}">
                <a16:creationId xmlns:a16="http://schemas.microsoft.com/office/drawing/2014/main" id="{8D558597-C6DA-9B81-875F-6A2466757777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practical_exercises.ipynb</a:t>
            </a:r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795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37"/>
          <p:cNvSpPr txBox="1">
            <a:spLocks noGrp="1"/>
          </p:cNvSpPr>
          <p:nvPr>
            <p:ph type="body" idx="1"/>
          </p:nvPr>
        </p:nvSpPr>
        <p:spPr>
          <a:xfrm>
            <a:off x="3486562" y="1893564"/>
            <a:ext cx="5217929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Plot the global SF main sequence</a:t>
            </a:r>
            <a:endParaRPr dirty="0">
              <a:solidFill>
                <a:schemeClr val="accent3"/>
              </a:solidFill>
            </a:endParaRP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Perform a ‘ridge line’ fit of the SMFS</a:t>
            </a: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Investigate impact of choices on SFMS slope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Your turn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4" name="Google Shape;784;p37"/>
          <p:cNvSpPr txBox="1">
            <a:spLocks noGrp="1"/>
          </p:cNvSpPr>
          <p:nvPr>
            <p:ph type="title" idx="2"/>
          </p:nvPr>
        </p:nvSpPr>
        <p:spPr>
          <a:xfrm flipH="1">
            <a:off x="1590925" y="2039238"/>
            <a:ext cx="2030263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2"/>
                </a:solidFill>
              </a:rPr>
              <a:t>&lt;Notebook 2&gt;</a:t>
            </a:r>
            <a:endParaRPr sz="1800" dirty="0">
              <a:solidFill>
                <a:schemeClr val="bg2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3621038" y="2852081"/>
            <a:ext cx="4812812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Convert scale factors to lookback times</a:t>
            </a: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Compute time-averaged SFRs</a:t>
            </a:r>
          </a:p>
          <a:p>
            <a:pPr marL="341342" lvl="0" indent="-265184" algn="l" rtl="0">
              <a:spcBef>
                <a:spcPts val="0"/>
              </a:spcBef>
              <a:spcAft>
                <a:spcPts val="0"/>
              </a:spcAft>
              <a:buSzPts val="1200"/>
              <a:buChar char="∗"/>
            </a:pPr>
            <a:r>
              <a:rPr lang="en-US" dirty="0">
                <a:solidFill>
                  <a:schemeClr val="accent3"/>
                </a:solidFill>
              </a:rPr>
              <a:t>Compute luminosity-weighted ages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6" name="Google Shape;786;p37"/>
          <p:cNvSpPr txBox="1">
            <a:spLocks noGrp="1"/>
          </p:cNvSpPr>
          <p:nvPr>
            <p:ph type="title" idx="4"/>
          </p:nvPr>
        </p:nvSpPr>
        <p:spPr>
          <a:xfrm flipH="1">
            <a:off x="1690503" y="2976841"/>
            <a:ext cx="1930535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2"/>
                </a:solidFill>
              </a:rPr>
              <a:t>&lt;Notebook 3&gt;</a:t>
            </a:r>
            <a:endParaRPr sz="1800" dirty="0">
              <a:solidFill>
                <a:schemeClr val="tx2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672199" y="1197982"/>
            <a:ext cx="6208741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Work on Notebook 2 or 3, depending on your interest&gt;</a:t>
            </a:r>
            <a:endParaRPr dirty="0"/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8072062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Don’t be afraid to ask the facilitator or your table for help!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C7C2563-98D3-2DEB-D8A2-B4F7A72DC561}"/>
              </a:ext>
            </a:extLst>
          </p:cNvPr>
          <p:cNvSpPr txBox="1"/>
          <p:nvPr/>
        </p:nvSpPr>
        <p:spPr>
          <a:xfrm>
            <a:off x="1767950" y="3739005"/>
            <a:ext cx="64616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Done? </a:t>
            </a:r>
            <a:r>
              <a:rPr lang="en-US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Work on the other notebook, or brainstorm how you could use TNG for your work.</a:t>
            </a:r>
            <a:endParaRPr lang="en-US" dirty="0">
              <a:solidFill>
                <a:schemeClr val="accent1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9" name="Google Shape;465;p27">
            <a:extLst>
              <a:ext uri="{FF2B5EF4-FFF2-40B4-BE49-F238E27FC236}">
                <a16:creationId xmlns:a16="http://schemas.microsoft.com/office/drawing/2014/main" id="{220368ED-D180-F79A-DF50-EDAA7459622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 dirty="0">
                <a:solidFill>
                  <a:schemeClr val="accent3"/>
                </a:solidFill>
              </a:rPr>
              <a:t>TNG_workshop.py</a:t>
            </a:r>
          </a:p>
        </p:txBody>
      </p:sp>
      <p:sp>
        <p:nvSpPr>
          <p:cNvPr id="12" name="Google Shape;507;p30">
            <a:extLst>
              <a:ext uri="{FF2B5EF4-FFF2-40B4-BE49-F238E27FC236}">
                <a16:creationId xmlns:a16="http://schemas.microsoft.com/office/drawing/2014/main" id="{048B4E6E-2C06-E9CD-91DC-C9809057ED51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practical_exercises.ipynb</a:t>
            </a:r>
            <a:endParaRPr 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9"/>
          <p:cNvSpPr txBox="1">
            <a:spLocks noGrp="1"/>
          </p:cNvSpPr>
          <p:nvPr>
            <p:ph type="ctrTitle"/>
          </p:nvPr>
        </p:nvSpPr>
        <p:spPr>
          <a:xfrm>
            <a:off x="1139125" y="582056"/>
            <a:ext cx="30645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Thanks; </a:t>
            </a:r>
            <a:r>
              <a:rPr lang="en">
                <a:solidFill>
                  <a:schemeClr val="accent6"/>
                </a:solidFill>
              </a:rPr>
              <a:t>{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545" name="Google Shape;2545;p49"/>
          <p:cNvSpPr txBox="1">
            <a:spLocks noGrp="1"/>
          </p:cNvSpPr>
          <p:nvPr>
            <p:ph type="subTitle" idx="1"/>
          </p:nvPr>
        </p:nvSpPr>
        <p:spPr>
          <a:xfrm>
            <a:off x="6059448" y="2142361"/>
            <a:ext cx="3720600" cy="7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bnmcd@bu.edu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546" name="Google Shape;2546;p49"/>
          <p:cNvSpPr txBox="1">
            <a:spLocks noGrp="1"/>
          </p:cNvSpPr>
          <p:nvPr>
            <p:ph type="subTitle" idx="2"/>
          </p:nvPr>
        </p:nvSpPr>
        <p:spPr>
          <a:xfrm>
            <a:off x="1487448" y="2234555"/>
            <a:ext cx="4572000" cy="4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‘Do you have any questions?’</a:t>
            </a:r>
            <a:endParaRPr dirty="0"/>
          </a:p>
        </p:txBody>
      </p:sp>
      <p:sp>
        <p:nvSpPr>
          <p:cNvPr id="2572" name="Google Shape;2572;p49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t</a:t>
            </a:r>
            <a:r>
              <a:rPr lang="en" sz="1400" dirty="0">
                <a:solidFill>
                  <a:schemeClr val="accent3"/>
                </a:solidFill>
              </a:rPr>
              <a:t>hanks.info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2573" name="Google Shape;2573;p49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2574" name="Google Shape;2574;p4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2575" name="Google Shape;2575;p49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" name="Google Shape;2546;p49">
            <a:extLst>
              <a:ext uri="{FF2B5EF4-FFF2-40B4-BE49-F238E27FC236}">
                <a16:creationId xmlns:a16="http://schemas.microsoft.com/office/drawing/2014/main" id="{156A8249-675D-C34C-53E5-7D1148D94B18}"/>
              </a:ext>
            </a:extLst>
          </p:cNvPr>
          <p:cNvSpPr txBox="1">
            <a:spLocks/>
          </p:cNvSpPr>
          <p:nvPr/>
        </p:nvSpPr>
        <p:spPr>
          <a:xfrm>
            <a:off x="1736829" y="1444214"/>
            <a:ext cx="6901479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Code"/>
              <a:buNone/>
              <a:defRPr sz="28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sz="1600" dirty="0">
                <a:solidFill>
                  <a:schemeClr val="tx2"/>
                </a:solidFill>
              </a:rPr>
              <a:t>Thank you to the </a:t>
            </a:r>
            <a:r>
              <a:rPr lang="en-US" sz="1600" dirty="0">
                <a:solidFill>
                  <a:schemeClr val="bg2"/>
                </a:solidFill>
              </a:rPr>
              <a:t>TNG team and Dylan Nelson </a:t>
            </a:r>
            <a:r>
              <a:rPr lang="en-US" sz="1600" dirty="0">
                <a:solidFill>
                  <a:schemeClr val="tx2"/>
                </a:solidFill>
              </a:rPr>
              <a:t>for the simulation data, API tools, and helpful documentation.</a:t>
            </a:r>
          </a:p>
          <a:p>
            <a:pPr marL="0" indent="0">
              <a:spcBef>
                <a:spcPts val="600"/>
              </a:spcBef>
            </a:pPr>
            <a:r>
              <a:rPr lang="en-US" sz="1600" dirty="0">
                <a:solidFill>
                  <a:schemeClr val="tx2"/>
                </a:solidFill>
              </a:rPr>
              <a:t>Thanks to </a:t>
            </a:r>
            <a:r>
              <a:rPr lang="en-US" sz="1600" dirty="0">
                <a:solidFill>
                  <a:schemeClr val="accent1"/>
                </a:solidFill>
              </a:rPr>
              <a:t>Olivia Curtis </a:t>
            </a:r>
            <a:r>
              <a:rPr lang="en-US" sz="1600" dirty="0">
                <a:solidFill>
                  <a:schemeClr val="tx2"/>
                </a:solidFill>
              </a:rPr>
              <a:t>for improving the notebooks</a:t>
            </a:r>
          </a:p>
        </p:txBody>
      </p:sp>
      <p:sp>
        <p:nvSpPr>
          <p:cNvPr id="3" name="Google Shape;465;p27">
            <a:extLst>
              <a:ext uri="{FF2B5EF4-FFF2-40B4-BE49-F238E27FC236}">
                <a16:creationId xmlns:a16="http://schemas.microsoft.com/office/drawing/2014/main" id="{B34661F9-FC4A-7D99-C830-C8E6EC8E1A48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 dirty="0">
                <a:solidFill>
                  <a:schemeClr val="accent3"/>
                </a:solidFill>
              </a:rPr>
              <a:t>TNG_workshop.py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 goals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Learning_goals</a:t>
            </a:r>
            <a:r>
              <a:rPr lang="en" sz="1400" dirty="0">
                <a:solidFill>
                  <a:schemeClr val="accent3"/>
                </a:solidFill>
              </a:rPr>
              <a:t>.info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" name="Google Shape;465;p27">
            <a:extLst>
              <a:ext uri="{FF2B5EF4-FFF2-40B4-BE49-F238E27FC236}">
                <a16:creationId xmlns:a16="http://schemas.microsoft.com/office/drawing/2014/main" id="{41557B76-0A22-896E-06ED-26BD7600DFC6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/>
              <a:t>TNG_workshop.py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F08357-0192-08BC-27BE-33A198DFF2FC}"/>
              </a:ext>
            </a:extLst>
          </p:cNvPr>
          <p:cNvSpPr txBox="1"/>
          <p:nvPr/>
        </p:nvSpPr>
        <p:spPr>
          <a:xfrm>
            <a:off x="1394113" y="1059377"/>
            <a:ext cx="7368887" cy="3062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Understand the scope and purpose of the </a:t>
            </a:r>
            <a:r>
              <a:rPr lang="en-US" sz="1200" b="0" i="0" dirty="0" err="1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Illustris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TNG simulation suite, including available simulations, observational tensions, and limitations to the simulation.</a:t>
            </a:r>
          </a:p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Navigate and interpret </a:t>
            </a:r>
            <a:r>
              <a:rPr lang="en-US" sz="1200" b="1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essential TNG data products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, such as Halo/</a:t>
            </a:r>
            <a:r>
              <a:rPr lang="en-US" sz="1200" b="0" i="0" dirty="0" err="1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Subhalo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catalogs, supplementary catalogs, merger trees, and particle data.</a:t>
            </a:r>
          </a:p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Learn to access and manipulate TNG data </a:t>
            </a:r>
            <a:r>
              <a:rPr lang="en-US" sz="1200" b="1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using the TNG API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, through both browser-based exploration tools and Python API requests.</a:t>
            </a:r>
          </a:p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Derive observationally comparable parameters relating to star formation from TNG galaxies, including calculating global and </a:t>
            </a:r>
            <a:r>
              <a:rPr lang="en-US" sz="1200" b="0" i="0" strike="sngStrike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local (resolved) </a:t>
            </a:r>
            <a:r>
              <a:rPr lang="en-US" sz="1200" b="1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star formation rates and determining luminosity-weighted ages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.</a:t>
            </a:r>
          </a:p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Gain practical skills in translating simulation data into meaningful astrophysical insights.</a:t>
            </a:r>
          </a:p>
          <a:p>
            <a:pPr marL="285750" indent="-285750" algn="l">
              <a:spcBef>
                <a:spcPts val="600"/>
              </a:spcBef>
              <a:buClr>
                <a:schemeClr val="accent6"/>
              </a:buClr>
              <a:buFont typeface="Fira Code" panose="020B0809050000020004" pitchFamily="49" charset="0"/>
              <a:buChar char="#"/>
            </a:pP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Apply acquired knowledge and skills to conduct research using </a:t>
            </a:r>
            <a:r>
              <a:rPr lang="en-US" sz="1200" b="0" i="0" dirty="0" err="1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Illustris</a:t>
            </a:r>
            <a:r>
              <a:rPr lang="en-US" sz="1200" b="0" i="0" dirty="0">
                <a:solidFill>
                  <a:schemeClr val="accent6"/>
                </a:solidFill>
                <a:effectLst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TNG data.</a:t>
            </a:r>
          </a:p>
        </p:txBody>
      </p:sp>
    </p:spTree>
    <p:extLst>
      <p:ext uri="{BB962C8B-B14F-4D97-AF65-F5344CB8AC3E}">
        <p14:creationId xmlns:p14="http://schemas.microsoft.com/office/powerpoint/2010/main" val="3095750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81" name="Google Shape;481;p29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660388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Suite of magnetohydrodynamic cosmological simulations &gt;</a:t>
            </a:r>
            <a:endParaRPr dirty="0"/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IllustrisTNG</a:t>
            </a:r>
            <a:endParaRPr dirty="0"/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4" name="Google Shape;484;p29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836376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Distinguish the different types of data available &gt;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Data Specifications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86" name="Google Shape;486;p29"/>
          <p:cNvSpPr txBox="1">
            <a:spLocks noGrp="1"/>
          </p:cNvSpPr>
          <p:nvPr>
            <p:ph type="title" idx="6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7" name="Google Shape;487;p29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Your turn! Practice in Jupyter Notebooks &gt;</a:t>
            </a:r>
            <a:endParaRPr dirty="0"/>
          </a:p>
        </p:txBody>
      </p:sp>
      <p:sp>
        <p:nvSpPr>
          <p:cNvPr id="488" name="Google Shape;488;p29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Practical Exercise</a:t>
            </a:r>
            <a:endParaRPr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tx2"/>
                </a:solidFill>
              </a:rPr>
              <a:t>‘Contents’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c</a:t>
            </a:r>
            <a:r>
              <a:rPr lang="en" sz="1400" dirty="0">
                <a:solidFill>
                  <a:schemeClr val="accent3"/>
                </a:solidFill>
              </a:rPr>
              <a:t>ontents.info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" name="Google Shape;465;p27">
            <a:extLst>
              <a:ext uri="{FF2B5EF4-FFF2-40B4-BE49-F238E27FC236}">
                <a16:creationId xmlns:a16="http://schemas.microsoft.com/office/drawing/2014/main" id="{41557B76-0A22-896E-06ED-26BD7600DFC6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/>
              <a:t>TNG_workshop.py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01 </a:t>
            </a:r>
            <a:r>
              <a:rPr lang="en" sz="5000">
                <a:solidFill>
                  <a:schemeClr val="accent6"/>
                </a:solidFill>
              </a:rPr>
              <a:t>{</a:t>
            </a:r>
            <a:endParaRPr sz="5000">
              <a:solidFill>
                <a:schemeClr val="accent6"/>
              </a:solidFill>
            </a:endParaRPr>
          </a:p>
        </p:txBody>
      </p:sp>
      <p:sp>
        <p:nvSpPr>
          <p:cNvPr id="501" name="Google Shape;501;p30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About IllustrisTNG</a:t>
            </a:r>
            <a:r>
              <a:rPr lang="en" dirty="0">
                <a:solidFill>
                  <a:schemeClr val="accent6"/>
                </a:solidFill>
              </a:rPr>
              <a:t>]</a:t>
            </a:r>
            <a:r>
              <a:rPr lang="en" dirty="0">
                <a:solidFill>
                  <a:schemeClr val="accent1"/>
                </a:solidFill>
              </a:rPr>
              <a:t>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3038362" y="2448125"/>
            <a:ext cx="4283099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Suite of magnetohydrodynamic cosmological simulations &gt;</a:t>
            </a: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2127375" y="35865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500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endCxn id="503" idx="0"/>
          </p:cNvCxnSpPr>
          <p:nvPr/>
        </p:nvCxnSpPr>
        <p:spPr>
          <a:xfrm>
            <a:off x="2380425" y="1478475"/>
            <a:ext cx="0" cy="2108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about_IllustrisTNG.info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" name="Google Shape;465;p27">
            <a:extLst>
              <a:ext uri="{FF2B5EF4-FFF2-40B4-BE49-F238E27FC236}">
                <a16:creationId xmlns:a16="http://schemas.microsoft.com/office/drawing/2014/main" id="{A734013E-5721-A570-BCBC-13B5607B9CCE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800" b="0" i="0" u="none" strike="noStrike" cap="none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 sz="1400"/>
              <a:t>TNG_workshop.py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2"/>
          <p:cNvSpPr txBox="1">
            <a:spLocks noGrp="1"/>
          </p:cNvSpPr>
          <p:nvPr>
            <p:ph type="title"/>
          </p:nvPr>
        </p:nvSpPr>
        <p:spPr>
          <a:xfrm>
            <a:off x="1131499" y="621250"/>
            <a:ext cx="5688922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Available Simulations; 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563" name="Google Shape;563;p32"/>
          <p:cNvGrpSpPr/>
          <p:nvPr/>
        </p:nvGrpSpPr>
        <p:grpSpPr>
          <a:xfrm>
            <a:off x="1084825" y="1168950"/>
            <a:ext cx="506100" cy="3431975"/>
            <a:chOff x="1084825" y="1168950"/>
            <a:chExt cx="506100" cy="3431975"/>
          </a:xfrm>
        </p:grpSpPr>
        <p:sp>
          <p:nvSpPr>
            <p:cNvPr id="564" name="Google Shape;564;p32"/>
            <p:cNvSpPr txBox="1"/>
            <p:nvPr/>
          </p:nvSpPr>
          <p:spPr>
            <a:xfrm>
              <a:off x="1084825" y="3954425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565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3867812-432A-4DDF-031A-B977AA4280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713"/>
          <a:stretch/>
        </p:blipFill>
        <p:spPr>
          <a:xfrm>
            <a:off x="1768276" y="1108980"/>
            <a:ext cx="6244225" cy="3413270"/>
          </a:xfrm>
          <a:prstGeom prst="rect">
            <a:avLst/>
          </a:prstGeom>
        </p:spPr>
      </p:pic>
      <p:sp>
        <p:nvSpPr>
          <p:cNvPr id="8" name="Google Shape;465;p27">
            <a:extLst>
              <a:ext uri="{FF2B5EF4-FFF2-40B4-BE49-F238E27FC236}">
                <a16:creationId xmlns:a16="http://schemas.microsoft.com/office/drawing/2014/main" id="{F205D793-1744-8186-2D48-DC22253D92E1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Fira Code"/>
              <a:buNone/>
              <a:defRPr sz="21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2" name="Google Shape;507;p30">
            <a:extLst>
              <a:ext uri="{FF2B5EF4-FFF2-40B4-BE49-F238E27FC236}">
                <a16:creationId xmlns:a16="http://schemas.microsoft.com/office/drawing/2014/main" id="{B09DB602-90E8-08FC-A963-EF484D445CDF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about_IllustrisTNG.info</a:t>
            </a:r>
            <a:endParaRPr 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AA7CB-7CE2-3AF6-AF21-6F5DE6A6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SF and AGN Feedback modeling</a:t>
            </a:r>
          </a:p>
        </p:txBody>
      </p:sp>
      <p:sp>
        <p:nvSpPr>
          <p:cNvPr id="3" name="Google Shape;465;p27">
            <a:extLst>
              <a:ext uri="{FF2B5EF4-FFF2-40B4-BE49-F238E27FC236}">
                <a16:creationId xmlns:a16="http://schemas.microsoft.com/office/drawing/2014/main" id="{CC2B2241-6C29-47A7-FECE-3380B2BCFE9A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Google Shape;507;p30">
            <a:extLst>
              <a:ext uri="{FF2B5EF4-FFF2-40B4-BE49-F238E27FC236}">
                <a16:creationId xmlns:a16="http://schemas.microsoft.com/office/drawing/2014/main" id="{FA3FF703-A801-A4DE-F4A1-027D840BC558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about_IllustrisTNG.info</a:t>
            </a:r>
            <a:endParaRPr lang="en-US" dirty="0">
              <a:solidFill>
                <a:schemeClr val="accent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0A258E-C8F8-72B6-239B-C0C9174AD7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877" r="11382"/>
          <a:stretch/>
        </p:blipFill>
        <p:spPr>
          <a:xfrm>
            <a:off x="601689" y="3605932"/>
            <a:ext cx="3993308" cy="1407557"/>
          </a:xfrm>
          <a:prstGeom prst="rect">
            <a:avLst/>
          </a:prstGeom>
        </p:spPr>
      </p:pic>
      <p:sp>
        <p:nvSpPr>
          <p:cNvPr id="7" name="Google Shape;637;p34">
            <a:extLst>
              <a:ext uri="{FF2B5EF4-FFF2-40B4-BE49-F238E27FC236}">
                <a16:creationId xmlns:a16="http://schemas.microsoft.com/office/drawing/2014/main" id="{FE2E78BE-1449-6D0C-62ED-EE7123D846E7}"/>
              </a:ext>
            </a:extLst>
          </p:cNvPr>
          <p:cNvSpPr txBox="1"/>
          <p:nvPr/>
        </p:nvSpPr>
        <p:spPr>
          <a:xfrm>
            <a:off x="1102271" y="993850"/>
            <a:ext cx="3468451" cy="2742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Stars form stochastically in gas cells above a density threshold of 0.13 cm</a:t>
            </a:r>
            <a:r>
              <a:rPr lang="en-US" baseline="300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-3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Model includes gas cooling, stellar evolution, gas recycling, chemical enrichment, 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SNe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-driven kinetic stellar feedback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SMBH: seeding, accretion, merging, feedback</a:t>
            </a:r>
          </a:p>
        </p:txBody>
      </p:sp>
      <p:sp>
        <p:nvSpPr>
          <p:cNvPr id="10" name="Google Shape;172;p20">
            <a:extLst>
              <a:ext uri="{FF2B5EF4-FFF2-40B4-BE49-F238E27FC236}">
                <a16:creationId xmlns:a16="http://schemas.microsoft.com/office/drawing/2014/main" id="{2E7B8038-1A96-865B-69C6-ED24578C6074}"/>
              </a:ext>
            </a:extLst>
          </p:cNvPr>
          <p:cNvSpPr/>
          <p:nvPr/>
        </p:nvSpPr>
        <p:spPr>
          <a:xfrm>
            <a:off x="5929343" y="1364025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AGN Feedback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" name="Google Shape;173;p20">
            <a:extLst>
              <a:ext uri="{FF2B5EF4-FFF2-40B4-BE49-F238E27FC236}">
                <a16:creationId xmlns:a16="http://schemas.microsoft.com/office/drawing/2014/main" id="{557D9860-BE63-97E7-D5A4-CD619CA0FE36}"/>
              </a:ext>
            </a:extLst>
          </p:cNvPr>
          <p:cNvSpPr/>
          <p:nvPr/>
        </p:nvSpPr>
        <p:spPr>
          <a:xfrm>
            <a:off x="7222640" y="2342126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Low-Accretion</a:t>
            </a:r>
            <a:endParaRPr sz="10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“Kinetic Mode”</a:t>
            </a:r>
            <a:endParaRPr sz="10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74;p20">
            <a:extLst>
              <a:ext uri="{FF2B5EF4-FFF2-40B4-BE49-F238E27FC236}">
                <a16:creationId xmlns:a16="http://schemas.microsoft.com/office/drawing/2014/main" id="{C33C8B7B-F590-0092-E239-8372778FA502}"/>
              </a:ext>
            </a:extLst>
          </p:cNvPr>
          <p:cNvSpPr/>
          <p:nvPr/>
        </p:nvSpPr>
        <p:spPr>
          <a:xfrm>
            <a:off x="4955247" y="2342076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High-Accretion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“Quasar Mode”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75;p20">
            <a:extLst>
              <a:ext uri="{FF2B5EF4-FFF2-40B4-BE49-F238E27FC236}">
                <a16:creationId xmlns:a16="http://schemas.microsoft.com/office/drawing/2014/main" id="{C0A965C1-21AE-4F22-251E-27F1DF9BCBD4}"/>
              </a:ext>
            </a:extLst>
          </p:cNvPr>
          <p:cNvSpPr/>
          <p:nvPr/>
        </p:nvSpPr>
        <p:spPr>
          <a:xfrm>
            <a:off x="4955250" y="3610774"/>
            <a:ext cx="1538100" cy="535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Thermal energy injected into surrounding gas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" name="Google Shape;176;p20">
            <a:extLst>
              <a:ext uri="{FF2B5EF4-FFF2-40B4-BE49-F238E27FC236}">
                <a16:creationId xmlns:a16="http://schemas.microsoft.com/office/drawing/2014/main" id="{1AAD3968-B0D8-F46D-E79B-2C3F9B0F6FB5}"/>
              </a:ext>
            </a:extLst>
          </p:cNvPr>
          <p:cNvSpPr/>
          <p:nvPr/>
        </p:nvSpPr>
        <p:spPr>
          <a:xfrm>
            <a:off x="7222650" y="3610774"/>
            <a:ext cx="1538100" cy="5355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Kinetic energy injected into surrounding gas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5" name="Google Shape;177;p20">
            <a:extLst>
              <a:ext uri="{FF2B5EF4-FFF2-40B4-BE49-F238E27FC236}">
                <a16:creationId xmlns:a16="http://schemas.microsoft.com/office/drawing/2014/main" id="{32676400-65B5-02AD-2FB5-AC4BB51C9279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 rot="-5400000" flipH="1">
            <a:off x="7077293" y="1427625"/>
            <a:ext cx="535500" cy="1293300"/>
          </a:xfrm>
          <a:prstGeom prst="bentConnector3">
            <a:avLst>
              <a:gd name="adj1" fmla="val 50009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178;p20">
            <a:extLst>
              <a:ext uri="{FF2B5EF4-FFF2-40B4-BE49-F238E27FC236}">
                <a16:creationId xmlns:a16="http://schemas.microsoft.com/office/drawing/2014/main" id="{D917610B-306E-EAD3-7ACC-DBAC33487750}"/>
              </a:ext>
            </a:extLst>
          </p:cNvPr>
          <p:cNvCxnSpPr>
            <a:stCxn id="12" idx="0"/>
            <a:endCxn id="10" idx="2"/>
          </p:cNvCxnSpPr>
          <p:nvPr/>
        </p:nvCxnSpPr>
        <p:spPr>
          <a:xfrm rot="-5400000">
            <a:off x="5943597" y="1587276"/>
            <a:ext cx="535500" cy="9741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79;p20">
            <a:extLst>
              <a:ext uri="{FF2B5EF4-FFF2-40B4-BE49-F238E27FC236}">
                <a16:creationId xmlns:a16="http://schemas.microsoft.com/office/drawing/2014/main" id="{CB040B3A-AFE1-51BA-7656-844D1602EEE2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 rot="-5400000" flipH="1">
            <a:off x="5311497" y="3197376"/>
            <a:ext cx="8262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0;p20">
            <a:extLst>
              <a:ext uri="{FF2B5EF4-FFF2-40B4-BE49-F238E27FC236}">
                <a16:creationId xmlns:a16="http://schemas.microsoft.com/office/drawing/2014/main" id="{111FE9D9-10DA-31EA-2CE7-FE3FA948F4D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rot="-5400000" flipH="1">
            <a:off x="7578890" y="3197426"/>
            <a:ext cx="826200" cy="6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Google Shape;642;p34">
            <a:extLst>
              <a:ext uri="{FF2B5EF4-FFF2-40B4-BE49-F238E27FC236}">
                <a16:creationId xmlns:a16="http://schemas.microsoft.com/office/drawing/2014/main" id="{98736FF7-FA83-9C1D-74ED-FA0A5846EA0A}"/>
              </a:ext>
            </a:extLst>
          </p:cNvPr>
          <p:cNvSpPr txBox="1"/>
          <p:nvPr/>
        </p:nvSpPr>
        <p:spPr>
          <a:xfrm>
            <a:off x="4612352" y="4322748"/>
            <a:ext cx="3147521" cy="785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Wingdings" panose="05000000000000000000" pitchFamily="2" charset="2"/>
              </a:rPr>
              <a:t> </a:t>
            </a:r>
            <a:r>
              <a:rPr lang="en-US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methods papers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937339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10987-D241-BEF1-96BE-D84327B42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 and Validation</a:t>
            </a:r>
          </a:p>
        </p:txBody>
      </p:sp>
      <p:sp>
        <p:nvSpPr>
          <p:cNvPr id="3" name="Google Shape;465;p27">
            <a:extLst>
              <a:ext uri="{FF2B5EF4-FFF2-40B4-BE49-F238E27FC236}">
                <a16:creationId xmlns:a16="http://schemas.microsoft.com/office/drawing/2014/main" id="{303DC730-0BA9-373D-3A6C-025C476D7E52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Google Shape;507;p30">
            <a:extLst>
              <a:ext uri="{FF2B5EF4-FFF2-40B4-BE49-F238E27FC236}">
                <a16:creationId xmlns:a16="http://schemas.microsoft.com/office/drawing/2014/main" id="{6581BE80-4404-6D18-26B8-52421AE2B0F7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about_IllustrisTNG.info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7" name="Google Shape;637;p34">
            <a:extLst>
              <a:ext uri="{FF2B5EF4-FFF2-40B4-BE49-F238E27FC236}">
                <a16:creationId xmlns:a16="http://schemas.microsoft.com/office/drawing/2014/main" id="{239CDCEB-17A5-52D0-3BBE-0F5832A3DCBF}"/>
              </a:ext>
            </a:extLst>
          </p:cNvPr>
          <p:cNvSpPr txBox="1"/>
          <p:nvPr/>
        </p:nvSpPr>
        <p:spPr>
          <a:xfrm>
            <a:off x="1038638" y="1123900"/>
            <a:ext cx="3990562" cy="350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Calibration: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reproduce observed galaxy properties at z=0, including: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galaxy stellar mass function and stellar-to-halo mass relation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total gas mass content within virial radius of massive groups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stellar mass – stellar size and BH – galaxy mass relation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at z&lt;10, the shape of cosmic SFR density</a:t>
            </a:r>
          </a:p>
        </p:txBody>
      </p:sp>
      <p:sp>
        <p:nvSpPr>
          <p:cNvPr id="9" name="Google Shape;637;p34">
            <a:extLst>
              <a:ext uri="{FF2B5EF4-FFF2-40B4-BE49-F238E27FC236}">
                <a16:creationId xmlns:a16="http://schemas.microsoft.com/office/drawing/2014/main" id="{F631EE4E-4DB4-6825-3D73-E98A04097020}"/>
              </a:ext>
            </a:extLst>
          </p:cNvPr>
          <p:cNvSpPr txBox="1"/>
          <p:nvPr/>
        </p:nvSpPr>
        <p:spPr>
          <a:xfrm>
            <a:off x="4862718" y="1257775"/>
            <a:ext cx="4433681" cy="350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Validation: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comparable to observations in several regimes not tuned to, incl: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radial distribution of SF properties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galaxy populations, galactic structural and stellar population properties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 red sequence and blue cloud of galaxies (Nelson+ 2018a)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galaxy stellar mass functions up to z∼4 (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Pillepich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+ 2018b)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# population of quenched galaxies both at low (Weinberger+ 2018) and high redshift (</a:t>
            </a:r>
            <a:r>
              <a:rPr lang="en-US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Hazouhit</a:t>
            </a:r>
            <a:r>
              <a:rPr lang="en-US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+ 2018)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10147A21-968C-BC1B-12BA-8E00672369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614" y="4682928"/>
            <a:ext cx="4689104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Public Data Access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Overview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6"/>
                </a:solidFill>
                <a:effectLst/>
                <a:latin typeface="Arial" panose="020B0604020202020204" pitchFamily="34" charset="0"/>
              </a:rPr>
              <a:t> / Background and Important Details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826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02E5-CB0E-8219-05FE-DE7C54423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Cautions</a:t>
            </a:r>
          </a:p>
        </p:txBody>
      </p:sp>
      <p:sp>
        <p:nvSpPr>
          <p:cNvPr id="3" name="Google Shape;465;p27">
            <a:extLst>
              <a:ext uri="{FF2B5EF4-FFF2-40B4-BE49-F238E27FC236}">
                <a16:creationId xmlns:a16="http://schemas.microsoft.com/office/drawing/2014/main" id="{E91E9AAB-4222-F629-928D-4142B047CC2D}"/>
              </a:ext>
            </a:extLst>
          </p:cNvPr>
          <p:cNvSpPr txBox="1">
            <a:spLocks/>
          </p:cNvSpPr>
          <p:nvPr/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</a:rPr>
              <a:t>TNG_workshop.py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4" name="Google Shape;507;p30">
            <a:extLst>
              <a:ext uri="{FF2B5EF4-FFF2-40B4-BE49-F238E27FC236}">
                <a16:creationId xmlns:a16="http://schemas.microsoft.com/office/drawing/2014/main" id="{09689B38-4ACB-1AEC-3925-C24B878B83F0}"/>
              </a:ext>
            </a:extLst>
          </p:cNvPr>
          <p:cNvSpPr txBox="1">
            <a:spLocks/>
          </p:cNvSpPr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 algn="ctr">
              <a:buFont typeface="Fira Code"/>
              <a:buNone/>
            </a:pPr>
            <a:r>
              <a:rPr lang="en-US">
                <a:solidFill>
                  <a:schemeClr val="accent3"/>
                </a:solidFill>
              </a:rPr>
              <a:t>about_IllustrisTNG.info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9" name="Google Shape;637;p34">
            <a:extLst>
              <a:ext uri="{FF2B5EF4-FFF2-40B4-BE49-F238E27FC236}">
                <a16:creationId xmlns:a16="http://schemas.microsoft.com/office/drawing/2014/main" id="{00BD0CAF-C176-2BF9-93AD-DDAAD20B8199}"/>
              </a:ext>
            </a:extLst>
          </p:cNvPr>
          <p:cNvSpPr txBox="1"/>
          <p:nvPr/>
        </p:nvSpPr>
        <p:spPr>
          <a:xfrm>
            <a:off x="1208708" y="1123900"/>
            <a:ext cx="7395212" cy="350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Need to balance desire for large sample size with necessary spatial resolution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2"/>
                </a:solidFill>
                <a:latin typeface="Fira Code"/>
                <a:ea typeface="Fira Code"/>
                <a:cs typeface="Fira Code"/>
                <a:sym typeface="Fira Code"/>
              </a:rPr>
              <a:t>Minimum spatial resolution set by gravitational softening radius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2"/>
                </a:solidFill>
                <a:latin typeface="Fira Code"/>
                <a:ea typeface="Fira Code"/>
                <a:cs typeface="Fira Code"/>
                <a:sym typeface="Fira Code"/>
              </a:rPr>
              <a:t>Comparison with observations requires careful consideration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bg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Some possible tensions with observations listed in background information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2649087985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7386</TotalTime>
  <Words>1620</Words>
  <Application>Microsoft Office PowerPoint</Application>
  <PresentationFormat>On-screen Show (16:9)</PresentationFormat>
  <Paragraphs>238</Paragraphs>
  <Slides>24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Fira Code</vt:lpstr>
      <vt:lpstr>Montserrat</vt:lpstr>
      <vt:lpstr>Roboto</vt:lpstr>
      <vt:lpstr>Programming Language Workshop for Beginners by Slidesgo</vt:lpstr>
      <vt:lpstr>Exploring IllustrisTNG simulations to derive observationally comparable star formation rates (and metallicities?)</vt:lpstr>
      <vt:lpstr>PowerPoint Presentation</vt:lpstr>
      <vt:lpstr>Learning goals {</vt:lpstr>
      <vt:lpstr>01</vt:lpstr>
      <vt:lpstr>01 {</vt:lpstr>
      <vt:lpstr>Available Simulations; {</vt:lpstr>
      <vt:lpstr>SF and AGN Feedback modeling</vt:lpstr>
      <vt:lpstr>Calibration and Validation</vt:lpstr>
      <vt:lpstr>Cautions</vt:lpstr>
      <vt:lpstr>What Is this ‘Topic About ?’ {</vt:lpstr>
      <vt:lpstr>02 {</vt:lpstr>
      <vt:lpstr>Data Types {</vt:lpstr>
      <vt:lpstr>class group_catalogs:</vt:lpstr>
      <vt:lpstr>class group_catalogs:</vt:lpstr>
      <vt:lpstr>class snapshots:</vt:lpstr>
      <vt:lpstr>class snapshots:</vt:lpstr>
      <vt:lpstr>class merger_trees:</vt:lpstr>
      <vt:lpstr>class supplementary_data_catalogs:</vt:lpstr>
      <vt:lpstr>Troubleshooting; {</vt:lpstr>
      <vt:lpstr>03 {</vt:lpstr>
      <vt:lpstr>Update your API key!</vt:lpstr>
      <vt:lpstr>Your turn: Use the TNG API to download simulation data: Notebook 1</vt:lpstr>
      <vt:lpstr>Your turn{</vt:lpstr>
      <vt:lpstr>Thanks; {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IllustrisTNG simulations to derive observationally comparable star formation rates and metallicities </dc:title>
  <cp:lastModifiedBy>McDonough, Bryanne</cp:lastModifiedBy>
  <cp:revision>7</cp:revision>
  <dcterms:modified xsi:type="dcterms:W3CDTF">2024-04-20T04:24:43Z</dcterms:modified>
</cp:coreProperties>
</file>